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5" r:id="rId3"/>
    <p:sldId id="294" r:id="rId4"/>
    <p:sldId id="259" r:id="rId5"/>
    <p:sldId id="261" r:id="rId6"/>
    <p:sldId id="285" r:id="rId7"/>
    <p:sldId id="306" r:id="rId8"/>
    <p:sldId id="314" r:id="rId9"/>
    <p:sldId id="304" r:id="rId10"/>
    <p:sldId id="324" r:id="rId11"/>
    <p:sldId id="305" r:id="rId12"/>
    <p:sldId id="300" r:id="rId13"/>
    <p:sldId id="301" r:id="rId14"/>
    <p:sldId id="307" r:id="rId15"/>
    <p:sldId id="267" r:id="rId16"/>
    <p:sldId id="272" r:id="rId17"/>
    <p:sldId id="326" r:id="rId18"/>
    <p:sldId id="327" r:id="rId19"/>
    <p:sldId id="308" r:id="rId20"/>
    <p:sldId id="315" r:id="rId21"/>
    <p:sldId id="278" r:id="rId22"/>
    <p:sldId id="271" r:id="rId23"/>
    <p:sldId id="310" r:id="rId24"/>
    <p:sldId id="319" r:id="rId25"/>
    <p:sldId id="281" r:id="rId26"/>
    <p:sldId id="320" r:id="rId27"/>
    <p:sldId id="312" r:id="rId28"/>
    <p:sldId id="323" r:id="rId29"/>
    <p:sldId id="325" r:id="rId30"/>
    <p:sldId id="321" r:id="rId31"/>
    <p:sldId id="280" r:id="rId32"/>
    <p:sldId id="313" r:id="rId33"/>
    <p:sldId id="287" r:id="rId34"/>
    <p:sldId id="288" r:id="rId3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515" autoAdjust="0"/>
  </p:normalViewPr>
  <p:slideViewPr>
    <p:cSldViewPr>
      <p:cViewPr varScale="1">
        <p:scale>
          <a:sx n="105" d="100"/>
          <a:sy n="105" d="100"/>
        </p:scale>
        <p:origin x="806"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30028-59E1-466C-9371-53BF827D40FB}" type="datetimeFigureOut">
              <a:rPr lang="ru-RU" smtClean="0"/>
              <a:pPr/>
              <a:t>11.12.2022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4AFB-2490-40B6-BCD1-59AA6004FA1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644525" y="914400"/>
            <a:ext cx="5568950" cy="3133725"/>
          </a:xfrm>
          <a:prstGeom prst="rect">
            <a:avLst/>
          </a:prstGeom>
        </p:spPr>
      </p:sp>
      <p:sp>
        <p:nvSpPr>
          <p:cNvPr id="49" name="PlaceHolder 2"/>
          <p:cNvSpPr>
            <a:spLocks noGrp="1"/>
          </p:cNvSpPr>
          <p:nvPr>
            <p:ph type="body"/>
          </p:nvPr>
        </p:nvSpPr>
        <p:spPr>
          <a:xfrm>
            <a:off x="1045694" y="4352400"/>
            <a:ext cx="4771376" cy="5666727"/>
          </a:xfrm>
          <a:prstGeom prst="rect">
            <a:avLst/>
          </a:prstGeom>
        </p:spPr>
        <p:txBody>
          <a:bodyPr lIns="0" tIns="0" rIns="0" bIns="0">
            <a:normAutofit lnSpcReduction="10000"/>
          </a:bodyPr>
          <a:lstStyle/>
          <a:p>
            <a:r>
              <a:rPr lang="en-US" sz="1800" spc="-1" dirty="0">
                <a:latin typeface="Arial"/>
              </a:rPr>
              <a:t>Invasive and non‐invasive diagnosis of cardiac </a:t>
            </a:r>
            <a:r>
              <a:rPr lang="en-US" sz="1800" spc="-1" dirty="0" err="1">
                <a:latin typeface="Arial"/>
              </a:rPr>
              <a:t>amyloidosis</a:t>
            </a:r>
            <a:r>
              <a:rPr lang="en-US" sz="1800" spc="-1" dirty="0">
                <a:latin typeface="Arial"/>
              </a:rPr>
              <a:t>. </a:t>
            </a:r>
            <a:r>
              <a:rPr lang="en-US" sz="1800" spc="-1" dirty="0" err="1">
                <a:latin typeface="Arial"/>
              </a:rPr>
              <a:t>ATTR</a:t>
            </a:r>
            <a:r>
              <a:rPr lang="en-US" sz="1800" spc="-1" dirty="0">
                <a:latin typeface="Arial"/>
              </a:rPr>
              <a:t>, </a:t>
            </a:r>
            <a:r>
              <a:rPr lang="en-US" sz="1800" spc="-1" dirty="0" err="1">
                <a:latin typeface="Arial"/>
              </a:rPr>
              <a:t>transthyretin</a:t>
            </a:r>
            <a:r>
              <a:rPr lang="en-US" sz="1800" spc="-1" dirty="0">
                <a:latin typeface="Arial"/>
              </a:rPr>
              <a:t> </a:t>
            </a:r>
            <a:r>
              <a:rPr lang="en-US" sz="1800" spc="-1" dirty="0" err="1">
                <a:latin typeface="Arial"/>
              </a:rPr>
              <a:t>amyloidosis</a:t>
            </a:r>
            <a:r>
              <a:rPr lang="en-US" sz="1800" spc="-1" dirty="0">
                <a:latin typeface="Arial"/>
              </a:rPr>
              <a:t>; </a:t>
            </a:r>
            <a:r>
              <a:rPr lang="en-US" sz="1800" spc="-1" dirty="0" err="1">
                <a:latin typeface="Arial"/>
              </a:rPr>
              <a:t>CMR</a:t>
            </a:r>
            <a:r>
              <a:rPr lang="en-US" sz="1800" spc="-1" dirty="0">
                <a:latin typeface="Arial"/>
              </a:rPr>
              <a:t>, cardiac magnetic resonance; </a:t>
            </a:r>
            <a:r>
              <a:rPr lang="en-US" sz="1800" spc="-1" dirty="0" err="1">
                <a:latin typeface="Arial"/>
              </a:rPr>
              <a:t>SPIE</a:t>
            </a:r>
            <a:r>
              <a:rPr lang="en-US" sz="1800" spc="-1" dirty="0">
                <a:latin typeface="Arial"/>
              </a:rPr>
              <a:t>, serum protein electrophoresis with </a:t>
            </a:r>
            <a:r>
              <a:rPr lang="en-US" sz="1800" spc="-1" dirty="0" err="1">
                <a:latin typeface="Arial"/>
              </a:rPr>
              <a:t>immunofixation</a:t>
            </a:r>
            <a:r>
              <a:rPr lang="en-US" sz="1800" spc="-1" dirty="0">
                <a:latin typeface="Arial"/>
              </a:rPr>
              <a:t>; </a:t>
            </a:r>
            <a:r>
              <a:rPr lang="en-US" sz="1800" spc="-1" dirty="0" err="1">
                <a:latin typeface="Arial"/>
              </a:rPr>
              <a:t>UPIE</a:t>
            </a:r>
            <a:r>
              <a:rPr lang="en-US" sz="1800" spc="-1" dirty="0">
                <a:latin typeface="Arial"/>
              </a:rPr>
              <a:t>, urine protein electrophoresis with </a:t>
            </a:r>
            <a:r>
              <a:rPr lang="en-US" sz="1800" spc="-1" dirty="0" err="1">
                <a:latin typeface="Arial"/>
              </a:rPr>
              <a:t>immunofixation</a:t>
            </a:r>
            <a:r>
              <a:rPr lang="en-US" sz="1800" spc="-1" dirty="0">
                <a:latin typeface="Arial"/>
              </a:rPr>
              <a:t>.</a:t>
            </a:r>
          </a:p>
          <a:p>
            <a:r>
              <a:rPr lang="en-US" sz="1800" spc="-1" dirty="0">
                <a:latin typeface="Arial"/>
              </a:rPr>
              <a:t>IF THIS IMAGE HAS BEEN PROVIDED BY OR IS OWNED BY A THIRD PARTY, AS INDICATED IN THE CAPTION LINE, THEN FURTHER PERMISSION MAY BE NEEDED BEFORE ANY FURTHER USE. PLEASE CONTACT WILEY'S PERMISSIONS DEPARTMENT ON PERMISSIONS@WILEY.COM OR USE THE </a:t>
            </a:r>
            <a:r>
              <a:rPr lang="en-US" sz="1800" spc="-1" dirty="0" err="1">
                <a:latin typeface="Arial"/>
              </a:rPr>
              <a:t>RIGHTSLINK</a:t>
            </a:r>
            <a:r>
              <a:rPr lang="en-US" sz="1800" spc="-1" dirty="0">
                <a:latin typeface="Arial"/>
              </a:rPr>
              <a:t>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err="1">
                <a:latin typeface="Arial" charset="0"/>
                <a:ea typeface="msgothic" charset="0"/>
                <a:cs typeface="msgothic" charset="0"/>
              </a:rPr>
              <a:t>Noninvasive</a:t>
            </a:r>
            <a:r>
              <a:rPr lang="en-GB" dirty="0">
                <a:latin typeface="Arial" charset="0"/>
                <a:ea typeface="msgothic" charset="0"/>
                <a:cs typeface="msgothic" charset="0"/>
              </a:rPr>
              <a:t> imaging for cardiac </a:t>
            </a:r>
            <a:r>
              <a:rPr lang="en-GB" dirty="0" err="1">
                <a:latin typeface="Arial" charset="0"/>
                <a:ea typeface="msgothic" charset="0"/>
                <a:cs typeface="msgothic" charset="0"/>
              </a:rPr>
              <a:t>amyloidosis</a:t>
            </a:r>
            <a:r>
              <a:rPr lang="en-GB" dirty="0">
                <a:latin typeface="Arial" charset="0"/>
                <a:ea typeface="msgothic" charset="0"/>
                <a:cs typeface="msgothic" charset="0"/>
              </a:rPr>
              <a:t>. (A) Longitudinal strain imaging using 2-dimensional speckle tracking echocardiography reveals the characteristic bull’s-eye pattern of apical sparing. (B) Cardiac magnetic resonance imaging displays left ventricular and right ventricular thickening and (C) with contrast, a diffuse late gadolinium enhancement pattern that is diffuse and </a:t>
            </a:r>
            <a:r>
              <a:rPr lang="en-GB" dirty="0" err="1">
                <a:latin typeface="Arial" charset="0"/>
                <a:ea typeface="msgothic" charset="0"/>
                <a:cs typeface="msgothic" charset="0"/>
              </a:rPr>
              <a:t>subendocardial</a:t>
            </a:r>
            <a:r>
              <a:rPr lang="en-GB" dirty="0">
                <a:latin typeface="Arial" charset="0"/>
                <a:ea typeface="msgothic" charset="0"/>
                <a:cs typeface="msgothic" charset="0"/>
              </a:rPr>
              <a:t>, which also involves the right ventricle and left atrium. (D) </a:t>
            </a:r>
            <a:r>
              <a:rPr lang="en-GB" baseline="33000" dirty="0">
                <a:latin typeface="Arial" charset="0"/>
                <a:ea typeface="msgothic" charset="0"/>
                <a:cs typeface="msgothic" charset="0"/>
              </a:rPr>
              <a:t>99m</a:t>
            </a:r>
            <a:r>
              <a:rPr lang="en-GB" dirty="0">
                <a:latin typeface="Arial" charset="0"/>
                <a:ea typeface="msgothic" charset="0"/>
                <a:cs typeface="msgothic" charset="0"/>
              </a:rPr>
              <a:t>Technetium pyrophosphate scan shows grade 3 myocardial radiotracer uptake characteristic of </a:t>
            </a:r>
            <a:r>
              <a:rPr lang="en-GB" dirty="0" err="1">
                <a:latin typeface="Arial" charset="0"/>
                <a:ea typeface="msgothic" charset="0"/>
                <a:cs typeface="msgothic" charset="0"/>
              </a:rPr>
              <a:t>transthyrethin</a:t>
            </a:r>
            <a:r>
              <a:rPr lang="en-GB" dirty="0">
                <a:latin typeface="Arial" charset="0"/>
                <a:ea typeface="msgothic" charset="0"/>
                <a:cs typeface="msgothic" charset="0"/>
              </a:rPr>
              <a:t> cardiac </a:t>
            </a:r>
            <a:r>
              <a:rPr lang="en-GB" dirty="0" err="1">
                <a:latin typeface="Arial" charset="0"/>
                <a:ea typeface="msgothic" charset="0"/>
                <a:cs typeface="msgothic" charset="0"/>
              </a:rPr>
              <a:t>amyloidosis</a:t>
            </a:r>
            <a:r>
              <a:rPr lang="en-GB" dirty="0">
                <a:latin typeface="Arial" charset="0"/>
                <a:ea typeface="msgothic" charset="0"/>
                <a:cs typeface="msgothic"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Cardiac </a:t>
            </a:r>
            <a:r>
              <a:rPr lang="en-GB" dirty="0" err="1">
                <a:latin typeface="Arial" charset="0"/>
                <a:ea typeface="msgothic" charset="0"/>
                <a:cs typeface="msgothic" charset="0"/>
              </a:rPr>
              <a:t>amyloidosis</a:t>
            </a:r>
            <a:r>
              <a:rPr lang="en-GB" dirty="0">
                <a:latin typeface="Arial" charset="0"/>
                <a:ea typeface="msgothic" charset="0"/>
                <a:cs typeface="msgothic" charset="0"/>
              </a:rPr>
              <a:t> pathology. (A) The heart on autopsy reveals characteristic biventricular thickening as well as </a:t>
            </a:r>
            <a:r>
              <a:rPr lang="en-GB" dirty="0" err="1">
                <a:latin typeface="Arial" charset="0"/>
                <a:ea typeface="msgothic" charset="0"/>
                <a:cs typeface="msgothic" charset="0"/>
              </a:rPr>
              <a:t>biatrial</a:t>
            </a:r>
            <a:r>
              <a:rPr lang="en-GB" dirty="0">
                <a:latin typeface="Arial" charset="0"/>
                <a:ea typeface="msgothic" charset="0"/>
                <a:cs typeface="msgothic" charset="0"/>
              </a:rPr>
              <a:t> dilation and thickening of both </a:t>
            </a:r>
            <a:r>
              <a:rPr lang="en-GB" dirty="0" err="1">
                <a:latin typeface="Arial" charset="0"/>
                <a:ea typeface="msgothic" charset="0"/>
                <a:cs typeface="msgothic" charset="0"/>
              </a:rPr>
              <a:t>atrioventricular</a:t>
            </a:r>
            <a:r>
              <a:rPr lang="en-GB" dirty="0">
                <a:latin typeface="Arial" charset="0"/>
                <a:ea typeface="msgothic" charset="0"/>
                <a:cs typeface="msgothic" charset="0"/>
              </a:rPr>
              <a:t> valves. (B) </a:t>
            </a:r>
            <a:r>
              <a:rPr lang="en-GB" dirty="0" err="1">
                <a:latin typeface="Arial" charset="0"/>
                <a:ea typeface="msgothic" charset="0"/>
                <a:cs typeface="msgothic" charset="0"/>
              </a:rPr>
              <a:t>Hemotoxylin</a:t>
            </a:r>
            <a:r>
              <a:rPr lang="en-GB" dirty="0">
                <a:latin typeface="Arial" charset="0"/>
                <a:ea typeface="msgothic" charset="0"/>
                <a:cs typeface="msgothic" charset="0"/>
              </a:rPr>
              <a:t> and eosin staining shows diffuse </a:t>
            </a:r>
            <a:r>
              <a:rPr lang="en-GB" dirty="0" err="1">
                <a:latin typeface="Arial" charset="0"/>
                <a:ea typeface="msgothic" charset="0"/>
                <a:cs typeface="msgothic" charset="0"/>
              </a:rPr>
              <a:t>amyloid</a:t>
            </a:r>
            <a:r>
              <a:rPr lang="en-GB" dirty="0">
                <a:latin typeface="Arial" charset="0"/>
                <a:ea typeface="msgothic" charset="0"/>
                <a:cs typeface="msgothic" charset="0"/>
              </a:rPr>
              <a:t> deposition. (C) The characteristic “apple-green” birefringence of Congo red stain under polarized light. (D) Example of </a:t>
            </a:r>
            <a:r>
              <a:rPr lang="en-GB" dirty="0" err="1">
                <a:latin typeface="Arial" charset="0"/>
                <a:ea typeface="msgothic" charset="0"/>
                <a:cs typeface="msgothic" charset="0"/>
              </a:rPr>
              <a:t>immunohistochemistry</a:t>
            </a:r>
            <a:r>
              <a:rPr lang="en-GB" dirty="0">
                <a:latin typeface="Arial" charset="0"/>
                <a:ea typeface="msgothic" charset="0"/>
                <a:cs typeface="msgothic" charset="0"/>
              </a:rPr>
              <a:t> performed for </a:t>
            </a:r>
            <a:r>
              <a:rPr lang="en-GB" dirty="0" err="1">
                <a:latin typeface="Arial" charset="0"/>
                <a:ea typeface="msgothic" charset="0"/>
                <a:cs typeface="msgothic" charset="0"/>
              </a:rPr>
              <a:t>amyloid</a:t>
            </a:r>
            <a:r>
              <a:rPr lang="en-GB" dirty="0">
                <a:latin typeface="Arial" charset="0"/>
                <a:ea typeface="msgothic" charset="0"/>
                <a:cs typeface="msgothic" charset="0"/>
              </a:rPr>
              <a:t> typing, in this case positive for lambda light chain and negative for kappa light chain and </a:t>
            </a:r>
            <a:r>
              <a:rPr lang="en-GB" dirty="0" err="1">
                <a:latin typeface="Arial" charset="0"/>
                <a:ea typeface="msgothic" charset="0"/>
                <a:cs typeface="msgothic" charset="0"/>
              </a:rPr>
              <a:t>transthyretin</a:t>
            </a:r>
            <a:r>
              <a:rPr lang="en-GB" dirty="0">
                <a:latin typeface="Arial" charset="0"/>
                <a:ea typeface="msgothic" charset="0"/>
                <a:cs typeface="msgothic"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644525" y="914400"/>
            <a:ext cx="5568950" cy="3133725"/>
          </a:xfrm>
          <a:prstGeom prst="rect">
            <a:avLst/>
          </a:prstGeom>
        </p:spPr>
      </p:sp>
      <p:sp>
        <p:nvSpPr>
          <p:cNvPr id="49" name="PlaceHolder 2"/>
          <p:cNvSpPr>
            <a:spLocks noGrp="1"/>
          </p:cNvSpPr>
          <p:nvPr>
            <p:ph type="body"/>
          </p:nvPr>
        </p:nvSpPr>
        <p:spPr>
          <a:xfrm>
            <a:off x="1045694" y="4352400"/>
            <a:ext cx="4771376" cy="5151600"/>
          </a:xfrm>
          <a:prstGeom prst="rect">
            <a:avLst/>
          </a:prstGeom>
        </p:spPr>
        <p:txBody>
          <a:bodyPr lIns="0" tIns="0" rIns="0" bIns="0">
            <a:normAutofit lnSpcReduction="10000"/>
          </a:bodyPr>
          <a:lstStyle/>
          <a:p>
            <a:r>
              <a:rPr lang="en-US" sz="1800" spc="-1" dirty="0">
                <a:latin typeface="Arial"/>
              </a:rPr>
              <a:t>Screening for cardiac </a:t>
            </a:r>
            <a:r>
              <a:rPr lang="en-US" sz="1800" spc="-1" dirty="0" err="1">
                <a:latin typeface="Arial"/>
              </a:rPr>
              <a:t>amyloidosis</a:t>
            </a:r>
            <a:r>
              <a:rPr lang="en-US" sz="1800" spc="-1" dirty="0">
                <a:latin typeface="Arial"/>
              </a:rPr>
              <a:t>. AV, </a:t>
            </a:r>
            <a:r>
              <a:rPr lang="en-US" sz="1800" spc="-1" dirty="0" err="1">
                <a:latin typeface="Arial"/>
              </a:rPr>
              <a:t>atrio</a:t>
            </a:r>
            <a:r>
              <a:rPr lang="en-US" sz="1800" spc="-1" dirty="0">
                <a:latin typeface="Arial"/>
              </a:rPr>
              <a:t>‐ventricular; </a:t>
            </a:r>
            <a:r>
              <a:rPr lang="en-US" sz="1800" spc="-1" dirty="0" err="1">
                <a:latin typeface="Arial"/>
              </a:rPr>
              <a:t>ECG</a:t>
            </a:r>
            <a:r>
              <a:rPr lang="en-US" sz="1800" spc="-1" dirty="0">
                <a:latin typeface="Arial"/>
              </a:rPr>
              <a:t>, electrocardiogram; </a:t>
            </a:r>
            <a:r>
              <a:rPr lang="en-US" sz="1800" spc="-1" dirty="0" err="1">
                <a:latin typeface="Arial"/>
              </a:rPr>
              <a:t>ECV</a:t>
            </a:r>
            <a:r>
              <a:rPr lang="en-US" sz="1800" spc="-1" dirty="0">
                <a:latin typeface="Arial"/>
              </a:rPr>
              <a:t>, extracellular volume; </a:t>
            </a:r>
            <a:r>
              <a:rPr lang="en-US" sz="1800" spc="-1" dirty="0" err="1">
                <a:latin typeface="Arial"/>
              </a:rPr>
              <a:t>LGE</a:t>
            </a:r>
            <a:r>
              <a:rPr lang="en-US" sz="1800" spc="-1" dirty="0">
                <a:latin typeface="Arial"/>
              </a:rPr>
              <a:t>, late gadolinium enhancement.</a:t>
            </a:r>
          </a:p>
          <a:p>
            <a:r>
              <a:rPr lang="en-US" sz="1800" spc="-1" dirty="0">
                <a:latin typeface="Arial"/>
              </a:rPr>
              <a:t>IF THIS IMAGE HAS BEEN PROVIDED BY OR IS OWNED BY A THIRD PARTY, AS INDICATED IN THE CAPTION LINE, THEN FURTHER PERMISSION MAY BE NEEDED BEFORE ANY FURTHER USE. PLEASE CONTACT WILEY'S PERMISSIONS DEPARTMENT ON PERMISSIONS@WILEY.COM OR USE THE </a:t>
            </a:r>
            <a:r>
              <a:rPr lang="en-US" sz="1800" spc="-1" dirty="0" err="1">
                <a:latin typeface="Arial"/>
              </a:rPr>
              <a:t>RIGHTSLINK</a:t>
            </a:r>
            <a:r>
              <a:rPr lang="en-US" sz="1800" spc="-1" dirty="0">
                <a:latin typeface="Arial"/>
              </a:rPr>
              <a:t>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644525" y="914400"/>
            <a:ext cx="5568950" cy="3133725"/>
          </a:xfrm>
          <a:prstGeom prst="rect">
            <a:avLst/>
          </a:prstGeom>
        </p:spPr>
      </p:sp>
      <p:sp>
        <p:nvSpPr>
          <p:cNvPr id="49" name="PlaceHolder 2"/>
          <p:cNvSpPr>
            <a:spLocks noGrp="1"/>
          </p:cNvSpPr>
          <p:nvPr>
            <p:ph type="body"/>
          </p:nvPr>
        </p:nvSpPr>
        <p:spPr>
          <a:xfrm>
            <a:off x="1045694" y="4352400"/>
            <a:ext cx="4771376" cy="6439418"/>
          </a:xfrm>
          <a:prstGeom prst="rect">
            <a:avLst/>
          </a:prstGeom>
        </p:spPr>
        <p:txBody>
          <a:bodyPr lIns="0" tIns="0" rIns="0" bIns="0"/>
          <a:lstStyle/>
          <a:p>
            <a:r>
              <a:rPr lang="en-US" sz="1800" spc="-1" dirty="0">
                <a:latin typeface="Arial"/>
              </a:rPr>
              <a:t>Diagnostic algorithm for cardiac </a:t>
            </a:r>
            <a:r>
              <a:rPr lang="en-US" sz="1800" spc="-1" dirty="0" err="1">
                <a:latin typeface="Arial"/>
              </a:rPr>
              <a:t>amyloidosis</a:t>
            </a:r>
            <a:r>
              <a:rPr lang="en-US" sz="1800" spc="-1" dirty="0">
                <a:latin typeface="Arial"/>
              </a:rPr>
              <a:t>. </a:t>
            </a:r>
            <a:r>
              <a:rPr lang="en-US" sz="1800" spc="-1" dirty="0" err="1">
                <a:latin typeface="Arial"/>
              </a:rPr>
              <a:t>ATTR</a:t>
            </a:r>
            <a:r>
              <a:rPr lang="en-US" sz="1800" spc="-1" dirty="0">
                <a:latin typeface="Arial"/>
              </a:rPr>
              <a:t>, </a:t>
            </a:r>
            <a:r>
              <a:rPr lang="en-US" sz="1800" spc="-1" dirty="0" err="1">
                <a:latin typeface="Arial"/>
              </a:rPr>
              <a:t>transthyretin</a:t>
            </a:r>
            <a:r>
              <a:rPr lang="en-US" sz="1800" spc="-1" dirty="0">
                <a:latin typeface="Arial"/>
              </a:rPr>
              <a:t> </a:t>
            </a:r>
            <a:r>
              <a:rPr lang="en-US" sz="1800" spc="-1" dirty="0" err="1">
                <a:latin typeface="Arial"/>
              </a:rPr>
              <a:t>amyloidosis</a:t>
            </a:r>
            <a:r>
              <a:rPr lang="en-US" sz="1800" spc="-1" dirty="0">
                <a:latin typeface="Arial"/>
              </a:rPr>
              <a:t>; </a:t>
            </a:r>
            <a:r>
              <a:rPr lang="en-US" sz="1800" spc="-1" dirty="0" err="1">
                <a:latin typeface="Arial"/>
              </a:rPr>
              <a:t>ATTRv</a:t>
            </a:r>
            <a:r>
              <a:rPr lang="en-US" sz="1800" spc="-1" dirty="0">
                <a:latin typeface="Arial"/>
              </a:rPr>
              <a:t>, hereditary </a:t>
            </a:r>
            <a:r>
              <a:rPr lang="en-US" sz="1800" spc="-1" dirty="0" err="1">
                <a:latin typeface="Arial"/>
              </a:rPr>
              <a:t>transthyretin</a:t>
            </a:r>
            <a:r>
              <a:rPr lang="en-US" sz="1800" spc="-1" dirty="0">
                <a:latin typeface="Arial"/>
              </a:rPr>
              <a:t> </a:t>
            </a:r>
            <a:r>
              <a:rPr lang="en-US" sz="1800" spc="-1" dirty="0" err="1">
                <a:latin typeface="Arial"/>
              </a:rPr>
              <a:t>amyloidosis</a:t>
            </a:r>
            <a:r>
              <a:rPr lang="en-US" sz="1800" spc="-1" dirty="0">
                <a:latin typeface="Arial"/>
              </a:rPr>
              <a:t>; </a:t>
            </a:r>
            <a:r>
              <a:rPr lang="en-US" sz="1800" spc="-1" dirty="0" err="1">
                <a:latin typeface="Arial"/>
              </a:rPr>
              <a:t>ATTRwt</a:t>
            </a:r>
            <a:r>
              <a:rPr lang="en-US" sz="1800" spc="-1" dirty="0">
                <a:latin typeface="Arial"/>
              </a:rPr>
              <a:t>, wild‐type </a:t>
            </a:r>
            <a:r>
              <a:rPr lang="en-US" sz="1800" spc="-1" dirty="0" err="1">
                <a:latin typeface="Arial"/>
              </a:rPr>
              <a:t>transthyretin</a:t>
            </a:r>
            <a:r>
              <a:rPr lang="en-US" sz="1800" spc="-1" dirty="0">
                <a:latin typeface="Arial"/>
              </a:rPr>
              <a:t> </a:t>
            </a:r>
            <a:r>
              <a:rPr lang="en-US" sz="1800" spc="-1" dirty="0" err="1">
                <a:latin typeface="Arial"/>
              </a:rPr>
              <a:t>amyloidosis</a:t>
            </a:r>
            <a:r>
              <a:rPr lang="en-US" sz="1800" spc="-1" dirty="0">
                <a:latin typeface="Arial"/>
              </a:rPr>
              <a:t>; AL, light‐chain </a:t>
            </a:r>
            <a:r>
              <a:rPr lang="en-US" sz="1800" spc="-1" dirty="0" err="1">
                <a:latin typeface="Arial"/>
              </a:rPr>
              <a:t>amyloidosis</a:t>
            </a:r>
            <a:r>
              <a:rPr lang="en-US" sz="1800" spc="-1" dirty="0">
                <a:latin typeface="Arial"/>
              </a:rPr>
              <a:t>; </a:t>
            </a:r>
            <a:r>
              <a:rPr lang="en-US" sz="1800" spc="-1" dirty="0" err="1">
                <a:latin typeface="Arial"/>
              </a:rPr>
              <a:t>CMR</a:t>
            </a:r>
            <a:r>
              <a:rPr lang="en-US" sz="1800" spc="-1" dirty="0">
                <a:latin typeface="Arial"/>
              </a:rPr>
              <a:t>, cardiac magnetic resonance; </a:t>
            </a:r>
            <a:r>
              <a:rPr lang="en-US" sz="1800" spc="-1" dirty="0" err="1">
                <a:latin typeface="Arial"/>
              </a:rPr>
              <a:t>ECG</a:t>
            </a:r>
            <a:r>
              <a:rPr lang="en-US" sz="1800" spc="-1" dirty="0">
                <a:latin typeface="Arial"/>
              </a:rPr>
              <a:t>, electrocardiogram; </a:t>
            </a:r>
            <a:r>
              <a:rPr lang="en-US" sz="1800" spc="-1" dirty="0" err="1">
                <a:latin typeface="Arial"/>
              </a:rPr>
              <a:t>SPECT</a:t>
            </a:r>
            <a:r>
              <a:rPr lang="en-US" sz="1800" spc="-1" dirty="0">
                <a:latin typeface="Arial"/>
              </a:rPr>
              <a:t>, single photon emission computed tomography; </a:t>
            </a:r>
            <a:r>
              <a:rPr lang="en-US" sz="1800" spc="-1" dirty="0" err="1">
                <a:latin typeface="Arial"/>
              </a:rPr>
              <a:t>TTR</a:t>
            </a:r>
            <a:r>
              <a:rPr lang="en-US" sz="1800" spc="-1" dirty="0">
                <a:latin typeface="Arial"/>
              </a:rPr>
              <a:t>, </a:t>
            </a:r>
            <a:r>
              <a:rPr lang="en-US" sz="1800" spc="-1" dirty="0" err="1">
                <a:latin typeface="Arial"/>
              </a:rPr>
              <a:t>transthyretin</a:t>
            </a:r>
            <a:r>
              <a:rPr lang="en-US" sz="1800" spc="-1" dirty="0">
                <a:latin typeface="Arial"/>
              </a:rPr>
              <a:t>.</a:t>
            </a:r>
          </a:p>
          <a:p>
            <a:r>
              <a:rPr lang="en-US" sz="1800" spc="-1" dirty="0">
                <a:latin typeface="Arial"/>
              </a:rPr>
              <a:t>IF THIS IMAGE HAS BEEN PROVIDED BY OR IS OWNED BY A THIRD PARTY, AS INDICATED IN THE CAPTION LINE, THEN FURTHER PERMISSION MAY BE NEEDED BEFORE ANY FURTHER USE. PLEASE CONTACT WILEY'S PERMISSIONS DEPARTMENT ON PERMISSIONS@WILEY.COM OR USE THE </a:t>
            </a:r>
            <a:r>
              <a:rPr lang="en-US" sz="1800" spc="-1" dirty="0" err="1">
                <a:latin typeface="Arial"/>
              </a:rPr>
              <a:t>RIGHTSLINK</a:t>
            </a:r>
            <a:r>
              <a:rPr lang="en-US" sz="1800" spc="-1" dirty="0">
                <a:latin typeface="Arial"/>
              </a:rPr>
              <a:t>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644525" y="914400"/>
            <a:ext cx="5568950" cy="3133725"/>
          </a:xfrm>
          <a:prstGeom prst="rect">
            <a:avLst/>
          </a:prstGeom>
        </p:spPr>
      </p:sp>
      <p:sp>
        <p:nvSpPr>
          <p:cNvPr id="49" name="PlaceHolder 2"/>
          <p:cNvSpPr>
            <a:spLocks noGrp="1"/>
          </p:cNvSpPr>
          <p:nvPr>
            <p:ph type="body"/>
          </p:nvPr>
        </p:nvSpPr>
        <p:spPr>
          <a:xfrm>
            <a:off x="1045694" y="4352400"/>
            <a:ext cx="4771376" cy="7469673"/>
          </a:xfrm>
          <a:prstGeom prst="rect">
            <a:avLst/>
          </a:prstGeom>
        </p:spPr>
        <p:txBody>
          <a:bodyPr lIns="0" tIns="0" rIns="0" bIns="0"/>
          <a:lstStyle/>
          <a:p>
            <a:r>
              <a:rPr lang="en-US" sz="1800" spc="-1" dirty="0">
                <a:latin typeface="Arial"/>
              </a:rPr>
              <a:t>Treatment of cardiac complications and </a:t>
            </a:r>
            <a:r>
              <a:rPr lang="en-US" sz="1800" spc="-1" dirty="0" err="1">
                <a:latin typeface="Arial"/>
              </a:rPr>
              <a:t>comorbidities</a:t>
            </a:r>
            <a:r>
              <a:rPr lang="en-US" sz="1800" spc="-1" dirty="0">
                <a:latin typeface="Arial"/>
              </a:rPr>
              <a:t> in cardiac </a:t>
            </a:r>
            <a:r>
              <a:rPr lang="en-US" sz="1800" spc="-1" dirty="0" err="1">
                <a:latin typeface="Arial"/>
              </a:rPr>
              <a:t>amyloidosis</a:t>
            </a:r>
            <a:r>
              <a:rPr lang="en-US" sz="1800" spc="-1" dirty="0">
                <a:latin typeface="Arial"/>
              </a:rPr>
              <a:t>. AA, </a:t>
            </a:r>
            <a:r>
              <a:rPr lang="en-US" sz="1800" spc="-1" dirty="0" err="1">
                <a:latin typeface="Arial"/>
              </a:rPr>
              <a:t>antiarrhythmic</a:t>
            </a:r>
            <a:r>
              <a:rPr lang="en-US" sz="1800" spc="-1" dirty="0">
                <a:latin typeface="Arial"/>
              </a:rPr>
              <a:t>; </a:t>
            </a:r>
            <a:r>
              <a:rPr lang="en-US" sz="1800" spc="-1" dirty="0" err="1">
                <a:latin typeface="Arial"/>
              </a:rPr>
              <a:t>ACEI</a:t>
            </a:r>
            <a:r>
              <a:rPr lang="en-US" sz="1800" spc="-1" dirty="0">
                <a:latin typeface="Arial"/>
              </a:rPr>
              <a:t>, </a:t>
            </a:r>
            <a:r>
              <a:rPr lang="en-US" sz="1800" spc="-1" dirty="0" err="1">
                <a:latin typeface="Arial"/>
              </a:rPr>
              <a:t>angiotensin</a:t>
            </a:r>
            <a:r>
              <a:rPr lang="en-US" sz="1800" spc="-1" dirty="0">
                <a:latin typeface="Arial"/>
              </a:rPr>
              <a:t>‐converting enzyme inhibitor; AF, </a:t>
            </a:r>
            <a:r>
              <a:rPr lang="en-US" sz="1800" spc="-1" dirty="0" err="1">
                <a:latin typeface="Arial"/>
              </a:rPr>
              <a:t>atrial</a:t>
            </a:r>
            <a:r>
              <a:rPr lang="en-US" sz="1800" spc="-1" dirty="0">
                <a:latin typeface="Arial"/>
              </a:rPr>
              <a:t> fibrillation; </a:t>
            </a:r>
            <a:r>
              <a:rPr lang="en-US" sz="1800" spc="-1" dirty="0" err="1">
                <a:latin typeface="Arial"/>
              </a:rPr>
              <a:t>ARB</a:t>
            </a:r>
            <a:r>
              <a:rPr lang="en-US" sz="1800" spc="-1" dirty="0">
                <a:latin typeface="Arial"/>
              </a:rPr>
              <a:t>, </a:t>
            </a:r>
            <a:r>
              <a:rPr lang="en-US" sz="1800" spc="-1" dirty="0" err="1">
                <a:latin typeface="Arial"/>
              </a:rPr>
              <a:t>angiotensin</a:t>
            </a:r>
            <a:r>
              <a:rPr lang="en-US" sz="1800" spc="-1" dirty="0">
                <a:latin typeface="Arial"/>
              </a:rPr>
              <a:t> receptor blocker; AS, aortic </a:t>
            </a:r>
            <a:r>
              <a:rPr lang="en-US" sz="1800" spc="-1" dirty="0" err="1">
                <a:latin typeface="Arial"/>
              </a:rPr>
              <a:t>stenosis</a:t>
            </a:r>
            <a:r>
              <a:rPr lang="en-US" sz="1800" spc="-1" dirty="0">
                <a:latin typeface="Arial"/>
              </a:rPr>
              <a:t>; </a:t>
            </a:r>
            <a:r>
              <a:rPr lang="en-US" sz="1800" spc="-1" dirty="0" err="1">
                <a:latin typeface="Arial"/>
              </a:rPr>
              <a:t>ATTRwt</a:t>
            </a:r>
            <a:r>
              <a:rPr lang="en-US" sz="1800" spc="-1" dirty="0">
                <a:latin typeface="Arial"/>
              </a:rPr>
              <a:t>, wild‐type </a:t>
            </a:r>
            <a:r>
              <a:rPr lang="en-US" sz="1800" spc="-1" dirty="0" err="1">
                <a:latin typeface="Arial"/>
              </a:rPr>
              <a:t>transthyretin</a:t>
            </a:r>
            <a:r>
              <a:rPr lang="en-US" sz="1800" spc="-1" dirty="0">
                <a:latin typeface="Arial"/>
              </a:rPr>
              <a:t> </a:t>
            </a:r>
            <a:r>
              <a:rPr lang="en-US" sz="1800" spc="-1" dirty="0" err="1">
                <a:latin typeface="Arial"/>
              </a:rPr>
              <a:t>amyloidosis</a:t>
            </a:r>
            <a:r>
              <a:rPr lang="en-US" sz="1800" spc="-1" dirty="0">
                <a:latin typeface="Arial"/>
              </a:rPr>
              <a:t>; AV, </a:t>
            </a:r>
            <a:r>
              <a:rPr lang="en-US" sz="1800" spc="-1" dirty="0" err="1">
                <a:latin typeface="Arial"/>
              </a:rPr>
              <a:t>atrio</a:t>
            </a:r>
            <a:r>
              <a:rPr lang="en-US" sz="1800" spc="-1" dirty="0">
                <a:latin typeface="Arial"/>
              </a:rPr>
              <a:t>‐ventricular; CRT, cardiac resynchronization therapy; CV, </a:t>
            </a:r>
            <a:r>
              <a:rPr lang="en-US" sz="1800" spc="-1" dirty="0" err="1">
                <a:latin typeface="Arial"/>
              </a:rPr>
              <a:t>cardioversion</a:t>
            </a:r>
            <a:r>
              <a:rPr lang="en-US" sz="1800" spc="-1" dirty="0">
                <a:latin typeface="Arial"/>
              </a:rPr>
              <a:t>; </a:t>
            </a:r>
            <a:r>
              <a:rPr lang="en-US" sz="1800" spc="-1" dirty="0" err="1">
                <a:latin typeface="Arial"/>
              </a:rPr>
              <a:t>ICD</a:t>
            </a:r>
            <a:r>
              <a:rPr lang="en-US" sz="1800" spc="-1" dirty="0">
                <a:latin typeface="Arial"/>
              </a:rPr>
              <a:t>, implantable </a:t>
            </a:r>
            <a:r>
              <a:rPr lang="en-US" sz="1800" spc="-1" dirty="0" err="1">
                <a:latin typeface="Arial"/>
              </a:rPr>
              <a:t>cardioverter</a:t>
            </a:r>
            <a:r>
              <a:rPr lang="en-US" sz="1800" spc="-1" dirty="0">
                <a:latin typeface="Arial"/>
              </a:rPr>
              <a:t>‐defibrillator; </a:t>
            </a:r>
            <a:r>
              <a:rPr lang="en-US" sz="1800" spc="-1" dirty="0" err="1">
                <a:latin typeface="Arial"/>
              </a:rPr>
              <a:t>LVAD</a:t>
            </a:r>
            <a:r>
              <a:rPr lang="en-US" sz="1800" spc="-1" dirty="0">
                <a:latin typeface="Arial"/>
              </a:rPr>
              <a:t>, left ventricular assist device; PPM, permanent pacemaker; SR, sinus rhythm; </a:t>
            </a:r>
            <a:r>
              <a:rPr lang="en-US" sz="1800" spc="-1" dirty="0" err="1">
                <a:latin typeface="Arial"/>
              </a:rPr>
              <a:t>TAVR</a:t>
            </a:r>
            <a:r>
              <a:rPr lang="en-US" sz="1800" spc="-1" dirty="0">
                <a:latin typeface="Arial"/>
              </a:rPr>
              <a:t>, </a:t>
            </a:r>
            <a:r>
              <a:rPr lang="en-US" sz="1800" spc="-1" dirty="0" err="1">
                <a:latin typeface="Arial"/>
              </a:rPr>
              <a:t>transcatheter</a:t>
            </a:r>
            <a:r>
              <a:rPr lang="en-US" sz="1800" spc="-1" dirty="0">
                <a:latin typeface="Arial"/>
              </a:rPr>
              <a:t> aortic valve replacement.</a:t>
            </a:r>
          </a:p>
          <a:p>
            <a:r>
              <a:rPr lang="en-US" sz="1800" spc="-1" dirty="0">
                <a:latin typeface="Arial"/>
              </a:rPr>
              <a:t>IF THIS IMAGE HAS BEEN PROVIDED BY OR IS OWNED BY A THIRD PARTY, AS INDICATED IN THE CAPTION LINE, THEN FURTHER PERMISSION MAY BE NEEDED BEFORE ANY FURTHER USE. PLEASE CONTACT WILEY'S PERMISSIONS DEPARTMENT ON PERMISSIONS@WILEY.COM OR USE THE </a:t>
            </a:r>
            <a:r>
              <a:rPr lang="en-US" sz="1800" spc="-1" dirty="0" err="1">
                <a:latin typeface="Arial"/>
              </a:rPr>
              <a:t>RIGHTSLINK</a:t>
            </a:r>
            <a:r>
              <a:rPr lang="en-US" sz="1800" spc="-1" dirty="0">
                <a:latin typeface="Arial"/>
              </a:rPr>
              <a:t>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Over the last decade, chemotherapy options for AL </a:t>
            </a:r>
            <a:r>
              <a:rPr lang="en-US" sz="1200" kern="1200" dirty="0" err="1">
                <a:solidFill>
                  <a:schemeClr val="tx1"/>
                </a:solidFill>
                <a:latin typeface="+mn-lt"/>
                <a:ea typeface="+mn-ea"/>
                <a:cs typeface="+mn-cs"/>
              </a:rPr>
              <a:t>amyloidosis</a:t>
            </a:r>
            <a:r>
              <a:rPr lang="en-US" sz="1200" kern="1200" dirty="0">
                <a:solidFill>
                  <a:schemeClr val="tx1"/>
                </a:solidFill>
                <a:latin typeface="+mn-lt"/>
                <a:ea typeface="+mn-ea"/>
                <a:cs typeface="+mn-cs"/>
              </a:rPr>
              <a:t> have markedly improved, such that most patients can achieve large reductions in (and sometimes complete normalization of) their circulating pathologic light chains. Chemotherapy typically involves the combination of multiple classes of </a:t>
            </a:r>
            <a:r>
              <a:rPr lang="en-US" sz="1200" kern="1200" dirty="0" err="1">
                <a:solidFill>
                  <a:schemeClr val="tx1"/>
                </a:solidFill>
                <a:latin typeface="+mn-lt"/>
                <a:ea typeface="+mn-ea"/>
                <a:cs typeface="+mn-cs"/>
              </a:rPr>
              <a:t>antineoplastics</a:t>
            </a:r>
            <a:r>
              <a:rPr lang="en-US" sz="1200" kern="1200" dirty="0">
                <a:solidFill>
                  <a:schemeClr val="tx1"/>
                </a:solidFill>
                <a:latin typeface="+mn-lt"/>
                <a:ea typeface="+mn-ea"/>
                <a:cs typeface="+mn-cs"/>
              </a:rPr>
              <a:t>, including </a:t>
            </a:r>
            <a:r>
              <a:rPr lang="en-US" sz="1200" kern="1200" dirty="0" err="1">
                <a:solidFill>
                  <a:schemeClr val="tx1"/>
                </a:solidFill>
                <a:latin typeface="+mn-lt"/>
                <a:ea typeface="+mn-ea"/>
                <a:cs typeface="+mn-cs"/>
              </a:rPr>
              <a:t>alkylators</a:t>
            </a:r>
            <a:r>
              <a:rPr lang="en-US" sz="1200" kern="1200" dirty="0">
                <a:solidFill>
                  <a:schemeClr val="tx1"/>
                </a:solidFill>
                <a:latin typeface="+mn-lt"/>
                <a:ea typeface="+mn-ea"/>
                <a:cs typeface="+mn-cs"/>
              </a:rPr>
              <a:t> (e.g., </a:t>
            </a:r>
            <a:r>
              <a:rPr lang="en-US" sz="1200" kern="1200" dirty="0" err="1">
                <a:solidFill>
                  <a:schemeClr val="tx1"/>
                </a:solidFill>
                <a:latin typeface="+mn-lt"/>
                <a:ea typeface="+mn-ea"/>
                <a:cs typeface="+mn-cs"/>
              </a:rPr>
              <a:t>melphalan</a:t>
            </a:r>
            <a:r>
              <a:rPr lang="en-US" sz="1200" kern="1200" dirty="0">
                <a:solidFill>
                  <a:schemeClr val="tx1"/>
                </a:solidFill>
                <a:latin typeface="+mn-lt"/>
                <a:ea typeface="+mn-ea"/>
                <a:cs typeface="+mn-cs"/>
              </a:rPr>
              <a:t> or </a:t>
            </a:r>
            <a:r>
              <a:rPr lang="en-US" sz="1200" kern="1200" dirty="0" err="1">
                <a:solidFill>
                  <a:schemeClr val="tx1"/>
                </a:solidFill>
                <a:latin typeface="+mn-lt"/>
                <a:ea typeface="+mn-ea"/>
                <a:cs typeface="+mn-cs"/>
              </a:rPr>
              <a:t>cyclophosphamide</a:t>
            </a:r>
            <a:r>
              <a:rPr lang="en-US" sz="1200" kern="1200" dirty="0">
                <a:solidFill>
                  <a:schemeClr val="tx1"/>
                </a:solidFill>
                <a:latin typeface="+mn-lt"/>
                <a:ea typeface="+mn-ea"/>
                <a:cs typeface="+mn-cs"/>
              </a:rPr>
              <a:t>), steroids (e.g., </a:t>
            </a:r>
            <a:r>
              <a:rPr lang="en-US" sz="1200" kern="1200" dirty="0" err="1">
                <a:solidFill>
                  <a:schemeClr val="tx1"/>
                </a:solidFill>
                <a:latin typeface="+mn-lt"/>
                <a:ea typeface="+mn-ea"/>
                <a:cs typeface="+mn-cs"/>
              </a:rPr>
              <a:t>dexamethasone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proteasome</a:t>
            </a:r>
            <a:r>
              <a:rPr lang="en-US" sz="1200" kern="1200" dirty="0">
                <a:solidFill>
                  <a:schemeClr val="tx1"/>
                </a:solidFill>
                <a:latin typeface="+mn-lt"/>
                <a:ea typeface="+mn-ea"/>
                <a:cs typeface="+mn-cs"/>
              </a:rPr>
              <a:t> inhibitors (e.g., </a:t>
            </a:r>
            <a:r>
              <a:rPr lang="en-US" sz="1200" kern="1200" dirty="0" err="1">
                <a:solidFill>
                  <a:schemeClr val="tx1"/>
                </a:solidFill>
                <a:latin typeface="+mn-lt"/>
                <a:ea typeface="+mn-ea"/>
                <a:cs typeface="+mn-cs"/>
              </a:rPr>
              <a:t>bortezomib</a:t>
            </a:r>
            <a:r>
              <a:rPr lang="en-US" sz="1200" kern="1200" dirty="0">
                <a:solidFill>
                  <a:schemeClr val="tx1"/>
                </a:solidFill>
                <a:latin typeface="+mn-lt"/>
                <a:ea typeface="+mn-ea"/>
                <a:cs typeface="+mn-cs"/>
              </a:rPr>
              <a:t> or </a:t>
            </a:r>
            <a:r>
              <a:rPr lang="en-US" sz="1200" kern="1200" dirty="0" err="1">
                <a:solidFill>
                  <a:schemeClr val="tx1"/>
                </a:solidFill>
                <a:latin typeface="+mn-lt"/>
                <a:ea typeface="+mn-ea"/>
                <a:cs typeface="+mn-cs"/>
              </a:rPr>
              <a:t>carfilzomib</a:t>
            </a:r>
            <a:r>
              <a:rPr lang="en-US" sz="1200" kern="1200" dirty="0">
                <a:solidFill>
                  <a:schemeClr val="tx1"/>
                </a:solidFill>
                <a:latin typeface="+mn-lt"/>
                <a:ea typeface="+mn-ea"/>
                <a:cs typeface="+mn-cs"/>
              </a:rPr>
              <a:t>), and/or </a:t>
            </a:r>
            <a:r>
              <a:rPr lang="en-US" sz="1200" kern="1200" dirty="0" err="1">
                <a:solidFill>
                  <a:schemeClr val="tx1"/>
                </a:solidFill>
                <a:latin typeface="+mn-lt"/>
                <a:ea typeface="+mn-ea"/>
                <a:cs typeface="+mn-cs"/>
              </a:rPr>
              <a:t>immunomodulators</a:t>
            </a:r>
            <a:r>
              <a:rPr lang="en-US" sz="1200" kern="1200" dirty="0">
                <a:solidFill>
                  <a:schemeClr val="tx1"/>
                </a:solidFill>
                <a:latin typeface="+mn-lt"/>
                <a:ea typeface="+mn-ea"/>
                <a:cs typeface="+mn-cs"/>
              </a:rPr>
              <a:t> (e.g., </a:t>
            </a:r>
            <a:r>
              <a:rPr lang="en-US" sz="1200" kern="1200" dirty="0" err="1">
                <a:solidFill>
                  <a:schemeClr val="tx1"/>
                </a:solidFill>
                <a:latin typeface="+mn-lt"/>
                <a:ea typeface="+mn-ea"/>
                <a:cs typeface="+mn-cs"/>
              </a:rPr>
              <a:t>lenalidomide</a:t>
            </a:r>
            <a:r>
              <a:rPr lang="en-US" sz="1200" kern="1200" dirty="0">
                <a:solidFill>
                  <a:schemeClr val="tx1"/>
                </a:solidFill>
                <a:latin typeface="+mn-lt"/>
                <a:ea typeface="+mn-ea"/>
                <a:cs typeface="+mn-cs"/>
              </a:rPr>
              <a:t> or </a:t>
            </a:r>
            <a:r>
              <a:rPr lang="en-US" sz="1200" kern="1200" dirty="0" err="1">
                <a:solidFill>
                  <a:schemeClr val="tx1"/>
                </a:solidFill>
                <a:latin typeface="+mn-lt"/>
                <a:ea typeface="+mn-ea"/>
                <a:cs typeface="+mn-cs"/>
              </a:rPr>
              <a:t>pomalidomide</a:t>
            </a:r>
            <a:r>
              <a:rPr lang="en-US" sz="1200" kern="1200" dirty="0">
                <a:solidFill>
                  <a:schemeClr val="tx1"/>
                </a:solidFill>
                <a:latin typeface="+mn-lt"/>
                <a:ea typeface="+mn-ea"/>
                <a:cs typeface="+mn-cs"/>
              </a:rPr>
              <a:t>). An alternative strategy involves auto-stem-cell transplant utilizing high-dose chemotherapy with an </a:t>
            </a:r>
            <a:r>
              <a:rPr lang="en-US" sz="1200" kern="1200" dirty="0" err="1">
                <a:solidFill>
                  <a:schemeClr val="tx1"/>
                </a:solidFill>
                <a:latin typeface="+mn-lt"/>
                <a:ea typeface="+mn-ea"/>
                <a:cs typeface="+mn-cs"/>
              </a:rPr>
              <a:t>alkylating</a:t>
            </a:r>
            <a:r>
              <a:rPr lang="en-US" sz="1200" kern="1200" dirty="0">
                <a:solidFill>
                  <a:schemeClr val="tx1"/>
                </a:solidFill>
                <a:latin typeface="+mn-lt"/>
                <a:ea typeface="+mn-ea"/>
                <a:cs typeface="+mn-cs"/>
              </a:rPr>
              <a:t> agent. Although auto-stem-cell transplant can be an effective method of lowering light chains and is used by many centers, the only randomized trial comparing it to standard chemotherapy found auto-stem-cell transplant to have inferior outcomes.</a:t>
            </a:r>
            <a:r>
              <a:rPr lang="en-US" sz="1200" kern="1200" baseline="30000" dirty="0">
                <a:solidFill>
                  <a:schemeClr val="tx1"/>
                </a:solidFill>
                <a:latin typeface="+mn-lt"/>
                <a:ea typeface="+mn-ea"/>
                <a:cs typeface="+mn-cs"/>
              </a:rPr>
              <a:t>14</a:t>
            </a:r>
            <a:r>
              <a:rPr lang="en-US" sz="1200" kern="1200" dirty="0">
                <a:solidFill>
                  <a:schemeClr val="tx1"/>
                </a:solidFill>
                <a:latin typeface="+mn-lt"/>
                <a:ea typeface="+mn-ea"/>
                <a:cs typeface="+mn-cs"/>
              </a:rPr>
              <a:t> Given the rapid improvements in standard chemotherapy options over the last decade, our center's practice is to pursue auto-stem-cell transplant only rarely in select cases.</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06362432-A721-4357-AAAE-BFB53560A1F8}" type="slidenum">
              <a:rPr lang="en-US" smtClean="0"/>
              <a:pPr/>
              <a:t>21</a:t>
            </a:fld>
            <a:endParaRPr lang="en-US"/>
          </a:p>
        </p:txBody>
      </p:sp>
    </p:spTree>
    <p:extLst>
      <p:ext uri="{BB962C8B-B14F-4D97-AF65-F5344CB8AC3E}">
        <p14:creationId xmlns:p14="http://schemas.microsoft.com/office/powerpoint/2010/main" val="377763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644525" y="914400"/>
            <a:ext cx="5568950" cy="3133725"/>
          </a:xfrm>
          <a:prstGeom prst="rect">
            <a:avLst/>
          </a:prstGeom>
        </p:spPr>
      </p:sp>
      <p:sp>
        <p:nvSpPr>
          <p:cNvPr id="49" name="PlaceHolder 2"/>
          <p:cNvSpPr>
            <a:spLocks noGrp="1"/>
          </p:cNvSpPr>
          <p:nvPr>
            <p:ph type="body"/>
          </p:nvPr>
        </p:nvSpPr>
        <p:spPr>
          <a:xfrm>
            <a:off x="1045694" y="4352400"/>
            <a:ext cx="4771376" cy="5151600"/>
          </a:xfrm>
          <a:prstGeom prst="rect">
            <a:avLst/>
          </a:prstGeom>
        </p:spPr>
        <p:txBody>
          <a:bodyPr lIns="0" tIns="0" rIns="0" bIns="0">
            <a:normAutofit lnSpcReduction="10000"/>
          </a:bodyPr>
          <a:lstStyle/>
          <a:p>
            <a:r>
              <a:rPr lang="en-US" sz="1800" spc="-1" dirty="0">
                <a:latin typeface="Arial"/>
              </a:rPr>
              <a:t>Proposed therapeutic alternatives in </a:t>
            </a:r>
            <a:r>
              <a:rPr lang="en-US" sz="1800" spc="-1" dirty="0" err="1">
                <a:latin typeface="Arial"/>
              </a:rPr>
              <a:t>transthyretin</a:t>
            </a:r>
            <a:r>
              <a:rPr lang="en-US" sz="1800" spc="-1" dirty="0">
                <a:latin typeface="Arial"/>
              </a:rPr>
              <a:t> </a:t>
            </a:r>
            <a:r>
              <a:rPr lang="en-US" sz="1800" spc="-1" dirty="0" err="1">
                <a:latin typeface="Arial"/>
              </a:rPr>
              <a:t>amyloidosis</a:t>
            </a:r>
            <a:r>
              <a:rPr lang="en-US" sz="1800" spc="-1" dirty="0">
                <a:latin typeface="Arial"/>
              </a:rPr>
              <a:t> patients. </a:t>
            </a:r>
            <a:r>
              <a:rPr lang="en-US" sz="1800" spc="-1" dirty="0" err="1">
                <a:latin typeface="Arial"/>
              </a:rPr>
              <a:t>ATTRv</a:t>
            </a:r>
            <a:r>
              <a:rPr lang="en-US" sz="1800" spc="-1" dirty="0">
                <a:latin typeface="Arial"/>
              </a:rPr>
              <a:t>, hereditary </a:t>
            </a:r>
            <a:r>
              <a:rPr lang="en-US" sz="1800" spc="-1" dirty="0" err="1">
                <a:latin typeface="Arial"/>
              </a:rPr>
              <a:t>transthyretin</a:t>
            </a:r>
            <a:r>
              <a:rPr lang="en-US" sz="1800" spc="-1" dirty="0">
                <a:latin typeface="Arial"/>
              </a:rPr>
              <a:t> </a:t>
            </a:r>
            <a:r>
              <a:rPr lang="en-US" sz="1800" spc="-1" dirty="0" err="1">
                <a:latin typeface="Arial"/>
              </a:rPr>
              <a:t>amyloidosis</a:t>
            </a:r>
            <a:r>
              <a:rPr lang="en-US" sz="1800" spc="-1" dirty="0">
                <a:latin typeface="Arial"/>
              </a:rPr>
              <a:t>; </a:t>
            </a:r>
            <a:r>
              <a:rPr lang="en-US" sz="1800" spc="-1" dirty="0" err="1">
                <a:latin typeface="Arial"/>
              </a:rPr>
              <a:t>ATTRwt</a:t>
            </a:r>
            <a:r>
              <a:rPr lang="en-US" sz="1800" spc="-1" dirty="0">
                <a:latin typeface="Arial"/>
              </a:rPr>
              <a:t>, wild‐type </a:t>
            </a:r>
            <a:r>
              <a:rPr lang="en-US" sz="1800" spc="-1" dirty="0" err="1">
                <a:latin typeface="Arial"/>
              </a:rPr>
              <a:t>transthyretin</a:t>
            </a:r>
            <a:r>
              <a:rPr lang="en-US" sz="1800" spc="-1" dirty="0">
                <a:latin typeface="Arial"/>
              </a:rPr>
              <a:t> </a:t>
            </a:r>
            <a:r>
              <a:rPr lang="en-US" sz="1800" spc="-1" dirty="0" err="1">
                <a:latin typeface="Arial"/>
              </a:rPr>
              <a:t>amyloidosis</a:t>
            </a:r>
            <a:r>
              <a:rPr lang="en-US" sz="1800" spc="-1" dirty="0">
                <a:latin typeface="Arial"/>
              </a:rPr>
              <a:t>.</a:t>
            </a:r>
          </a:p>
          <a:p>
            <a:r>
              <a:rPr lang="en-US" sz="1800" spc="-1" dirty="0">
                <a:latin typeface="Arial"/>
              </a:rPr>
              <a:t>IF THIS IMAGE HAS BEEN PROVIDED BY OR IS OWNED BY A THIRD PARTY, AS INDICATED IN THE CAPTION LINE, THEN FURTHER PERMISSION MAY BE NEEDED BEFORE ANY FURTHER USE. PLEASE CONTACT WILEY'S PERMISSIONS DEPARTMENT ON PERMISSIONS@WILEY.COM OR USE THE </a:t>
            </a:r>
            <a:r>
              <a:rPr lang="en-US" sz="1800" spc="-1" dirty="0" err="1">
                <a:latin typeface="Arial"/>
              </a:rPr>
              <a:t>RIGHTSLINK</a:t>
            </a:r>
            <a:r>
              <a:rPr lang="en-US" sz="1800" spc="-1" dirty="0">
                <a:latin typeface="Arial"/>
              </a:rPr>
              <a:t>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CB4AFB-2490-40B6-BCD1-59AA6004FA11}" type="slidenum">
              <a:rPr lang="ru-RU" smtClean="0"/>
              <a:pPr/>
              <a:t>27</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classic hallmark of cardiac </a:t>
            </a:r>
            <a:r>
              <a:rPr lang="en-GB" dirty="0" err="1">
                <a:latin typeface="Arial" charset="0"/>
                <a:ea typeface="msgothic" charset="0"/>
                <a:cs typeface="msgothic" charset="0"/>
              </a:rPr>
              <a:t>amyloidosis</a:t>
            </a:r>
            <a:r>
              <a:rPr lang="en-GB" dirty="0">
                <a:latin typeface="Arial" charset="0"/>
                <a:ea typeface="msgothic" charset="0"/>
                <a:cs typeface="msgothic" charset="0"/>
              </a:rPr>
              <a:t>. (A) A 12-lead electrocardiogram showing </a:t>
            </a:r>
            <a:r>
              <a:rPr lang="en-GB" dirty="0" err="1">
                <a:latin typeface="Arial" charset="0"/>
                <a:ea typeface="msgothic" charset="0"/>
                <a:cs typeface="msgothic" charset="0"/>
              </a:rPr>
              <a:t>atrial</a:t>
            </a:r>
            <a:r>
              <a:rPr lang="en-GB" dirty="0">
                <a:latin typeface="Arial" charset="0"/>
                <a:ea typeface="msgothic" charset="0"/>
                <a:cs typeface="msgothic" charset="0"/>
              </a:rPr>
              <a:t> fibrillation, low voltage in the limb leads, and a </a:t>
            </a:r>
            <a:r>
              <a:rPr lang="en-GB" dirty="0" err="1">
                <a:latin typeface="Arial" charset="0"/>
                <a:ea typeface="msgothic" charset="0"/>
                <a:cs typeface="msgothic" charset="0"/>
              </a:rPr>
              <a:t>pseudoinfarct</a:t>
            </a:r>
            <a:r>
              <a:rPr lang="en-GB" dirty="0">
                <a:latin typeface="Arial" charset="0"/>
                <a:ea typeface="msgothic" charset="0"/>
                <a:cs typeface="msgothic" charset="0"/>
              </a:rPr>
              <a:t> pattern with Q waves in leads V1-V2. (B) Echocardiogram, </a:t>
            </a:r>
            <a:r>
              <a:rPr lang="en-GB" dirty="0" err="1">
                <a:latin typeface="Arial" charset="0"/>
                <a:ea typeface="msgothic" charset="0"/>
                <a:cs typeface="msgothic" charset="0"/>
              </a:rPr>
              <a:t>parasternal</a:t>
            </a:r>
            <a:r>
              <a:rPr lang="en-GB" dirty="0">
                <a:latin typeface="Arial" charset="0"/>
                <a:ea typeface="msgothic" charset="0"/>
                <a:cs typeface="msgothic" charset="0"/>
              </a:rPr>
              <a:t> long-axis view, showing increased </a:t>
            </a:r>
            <a:r>
              <a:rPr lang="en-GB" dirty="0" err="1">
                <a:latin typeface="Arial" charset="0"/>
                <a:ea typeface="msgothic" charset="0"/>
                <a:cs typeface="msgothic" charset="0"/>
              </a:rPr>
              <a:t>septal</a:t>
            </a:r>
            <a:r>
              <a:rPr lang="en-GB" dirty="0">
                <a:latin typeface="Arial" charset="0"/>
                <a:ea typeface="msgothic" charset="0"/>
                <a:cs typeface="msgothic" charset="0"/>
              </a:rPr>
              <a:t> and posterior left ventricular wall thickness, dilated left atrium, and thickening of the mitral valve. (C) Echocardiogram, apical 4-chamber view, showing diffuse thickening of both ventricles, </a:t>
            </a:r>
            <a:r>
              <a:rPr lang="en-GB" dirty="0" err="1">
                <a:latin typeface="Arial" charset="0"/>
                <a:ea typeface="msgothic" charset="0"/>
                <a:cs typeface="msgothic" charset="0"/>
              </a:rPr>
              <a:t>biatrial</a:t>
            </a:r>
            <a:r>
              <a:rPr lang="en-GB" dirty="0">
                <a:latin typeface="Arial" charset="0"/>
                <a:ea typeface="msgothic" charset="0"/>
                <a:cs typeface="msgothic" charset="0"/>
              </a:rPr>
              <a:t> dilation, and thickened mitral and tricuspid valve leaflets.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203390"/>
            <a:ext cx="8229240" cy="2982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11.12.2022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ncbi.nlm.nih.gov/core/lw/2.0/html/tileshop_pmc/tileshop_pmc_inline.html?title=Click%20on%20image%20to%20zoom&amp;p=PMC3&amp;id=8060056_ehab072f2.jpg"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2.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8060056/table/ehab072-T3/?report=objectonly"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hyperlink" Target="https://www.sciencedirect.com/topics/pharmacology-toxicology-and-pharmaceutical-science/cardiomyopathy" TargetMode="External"/><Relationship Id="rId7" Type="http://schemas.openxmlformats.org/officeDocument/2006/relationships/image" Target="../media/image12.png"/><Relationship Id="rId2" Type="http://schemas.openxmlformats.org/officeDocument/2006/relationships/hyperlink" Target="https://www.sciencedirect.com/topics/pharmacology-toxicology-and-pharmaceutical-science/transthyretin"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8.pn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www.drugs.com/cg/itchy-skin.html" TargetMode="External"/><Relationship Id="rId7" Type="http://schemas.openxmlformats.org/officeDocument/2006/relationships/image" Target="../media/image41.jpeg"/><Relationship Id="rId2" Type="http://schemas.openxmlformats.org/officeDocument/2006/relationships/hyperlink" Target="https://www.sciencedirect.com/topics/biochemistry-genetics-and-molecular-biology/oligonucleotide"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https://www.drugs.com/cg/vertigo.html" TargetMode="External"/><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s://www.ncbi.nlm.nih.gov/pmc/articles/PMC6989279/"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8.jpe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6.jpeg"/><Relationship Id="rId4" Type="http://schemas.openxmlformats.org/officeDocument/2006/relationships/hyperlink" Target="https://doi.org/10.3390/cardiogenetics1101000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www.google.ru/url?sa=i&amp;rct=j&amp;q=&amp;esrc=s&amp;frm=1&amp;source=images&amp;cd=&amp;cad=rja&amp;docid=lOBGPj6xfCqRRM&amp;tbnid=mZ6L4sUg7HY6KM:&amp;ved=0CAUQjRw&amp;url=http://bagema.info/krasota-i-zdorove/176-beregite-serdce.html&amp;ei=RvxnUqu3MaTq4wTZ2ICACg&amp;bvm=bv.55123115,d.bGE&amp;psig=AFQjCNHaNRrWisQMRqHH37iQbVVgHnVNYw&amp;ust=138263271891154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hyperlink" Target="https://www.ccjm.org/content/84/12_suppl_3/1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direct.com/topics/engineering/cell-transplantation" TargetMode="External"/><Relationship Id="rId2" Type="http://schemas.openxmlformats.org/officeDocument/2006/relationships/hyperlink" Target="https://www.sciencedirect.com/topics/biochemistry-genetics-and-molecular-biology/amyloidosis" TargetMode="External"/><Relationship Id="rId1" Type="http://schemas.openxmlformats.org/officeDocument/2006/relationships/slideLayout" Target="../slideLayouts/slideLayout2.xml"/><Relationship Id="rId4" Type="http://schemas.openxmlformats.org/officeDocument/2006/relationships/hyperlink" Target="https://www.sciencedirect.com/topics/pharmacology-toxicology-and-pharmaceutical-science/multiple-myelom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pmc/articles/PMC6736650/figure/F1/"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s://doi.org/10.1161/CIRCHEARTFAILURE.119.006075" TargetMode="External"/><Relationship Id="rId5" Type="http://schemas.openxmlformats.org/officeDocument/2006/relationships/hyperlink" Target="https://www.ahajournals.org/doi/10.1161/CIRCHEARTFAILURE.119.006075" TargetMode="External"/><Relationship Id="rId4" Type="http://schemas.openxmlformats.org/officeDocument/2006/relationships/hyperlink" Target="https://www.ncbi.nlm.nih.gov/pmc/articles/PMC673665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ncbi.nlm.nih.gov/core/lw/2.0/html/tileshop_pmc/tileshop_pmc_inline.html?title=Click%20on%20image%20to%20zoom&amp;p=PMC3&amp;id=8060056_ehab072f2.jpg"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1131590"/>
            <a:ext cx="6548264" cy="1678583"/>
          </a:xfrm>
        </p:spPr>
        <p:txBody>
          <a:bodyPr>
            <a:normAutofit/>
          </a:bodyPr>
          <a:lstStyle/>
          <a:p>
            <a:r>
              <a:rPr lang="en-US" sz="2800" b="1" dirty="0">
                <a:solidFill>
                  <a:schemeClr val="accent1">
                    <a:lumMod val="75000"/>
                  </a:schemeClr>
                </a:solidFill>
              </a:rPr>
              <a:t>Updated recommendations for the diagnosis and treatment of cardiac </a:t>
            </a:r>
            <a:r>
              <a:rPr lang="en-US" sz="2800" b="1" dirty="0" err="1">
                <a:solidFill>
                  <a:schemeClr val="accent1">
                    <a:lumMod val="75000"/>
                  </a:schemeClr>
                </a:solidFill>
              </a:rPr>
              <a:t>amyloidosis</a:t>
            </a:r>
            <a:endParaRPr lang="ru-RU" sz="2800" b="1" dirty="0">
              <a:solidFill>
                <a:schemeClr val="accent1">
                  <a:lumMod val="75000"/>
                </a:schemeClr>
              </a:solidFill>
            </a:endParaRPr>
          </a:p>
        </p:txBody>
      </p:sp>
      <p:sp>
        <p:nvSpPr>
          <p:cNvPr id="27650" name="AutoShape 2" descr="European Society of Cardiolog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6" name="Picture 2"/>
          <p:cNvPicPr>
            <a:picLocks noChangeAspect="1" noChangeArrowheads="1"/>
          </p:cNvPicPr>
          <p:nvPr/>
        </p:nvPicPr>
        <p:blipFill>
          <a:blip r:embed="rId2" cstate="print"/>
          <a:srcRect b="8333"/>
          <a:stretch>
            <a:fillRect/>
          </a:stretch>
        </p:blipFill>
        <p:spPr bwMode="auto">
          <a:xfrm>
            <a:off x="0" y="0"/>
            <a:ext cx="2123728" cy="1779662"/>
          </a:xfrm>
          <a:prstGeom prst="rect">
            <a:avLst/>
          </a:prstGeom>
          <a:noFill/>
          <a:ln w="9525">
            <a:noFill/>
            <a:miter lim="800000"/>
            <a:headEnd/>
            <a:tailEnd/>
          </a:ln>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78467"/>
            <a:ext cx="1142976" cy="1125131"/>
          </a:xfrm>
          <a:prstGeom prst="rect">
            <a:avLst/>
          </a:prstGeom>
        </p:spPr>
      </p:pic>
      <p:sp>
        <p:nvSpPr>
          <p:cNvPr id="8" name="Подзаголовок 7"/>
          <p:cNvSpPr txBox="1">
            <a:spLocks noGrp="1"/>
          </p:cNvSpPr>
          <p:nvPr>
            <p:ph type="subTitle" idx="1"/>
          </p:nvPr>
        </p:nvSpPr>
        <p:spPr>
          <a:xfrm>
            <a:off x="2051720" y="3075806"/>
            <a:ext cx="6400800" cy="1231106"/>
          </a:xfrm>
          <a:prstGeom prst="rect">
            <a:avLst/>
          </a:prstGeom>
          <a:noFill/>
        </p:spPr>
        <p:txBody>
          <a:bodyPr wrap="square" rtlCol="0">
            <a:spAutoFit/>
          </a:bodyPr>
          <a:lstStyle/>
          <a:p>
            <a:pPr algn="ctr">
              <a:spcBef>
                <a:spcPts val="400"/>
              </a:spcBef>
              <a:buClrTx/>
              <a:buSzPct val="68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b="1" dirty="0" err="1">
                <a:solidFill>
                  <a:schemeClr val="accent1">
                    <a:lumMod val="75000"/>
                  </a:schemeClr>
                </a:solidFill>
                <a:latin typeface="Arial Narrow" pitchFamily="34" charset="0"/>
              </a:rPr>
              <a:t>Yusupova</a:t>
            </a:r>
            <a:r>
              <a:rPr lang="ru-RU" sz="1600" b="1" dirty="0">
                <a:solidFill>
                  <a:schemeClr val="accent1">
                    <a:lumMod val="75000"/>
                  </a:schemeClr>
                </a:solidFill>
                <a:latin typeface="Arial Narrow" pitchFamily="34" charset="0"/>
              </a:rPr>
              <a:t> А.О. </a:t>
            </a:r>
          </a:p>
          <a:p>
            <a:pPr algn="ctr">
              <a:spcBef>
                <a:spcPts val="400"/>
              </a:spcBef>
              <a:buClrTx/>
              <a:buSzPct val="68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b="1" dirty="0">
                <a:solidFill>
                  <a:schemeClr val="accent1">
                    <a:lumMod val="75000"/>
                  </a:schemeClr>
                </a:solidFill>
                <a:latin typeface="Arial Narrow" pitchFamily="34" charset="0"/>
                <a:cs typeface="Arial" pitchFamily="34" charset="0"/>
              </a:rPr>
              <a:t>Professor, MD, PhD</a:t>
            </a:r>
          </a:p>
          <a:p>
            <a:pPr algn="ctr">
              <a:spcBef>
                <a:spcPts val="400"/>
              </a:spcBef>
              <a:buClrTx/>
              <a:buSzPct val="68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b="1" dirty="0">
                <a:solidFill>
                  <a:schemeClr val="accent1">
                    <a:lumMod val="75000"/>
                  </a:schemeClr>
                </a:solidFill>
                <a:latin typeface="Arial Narrow" pitchFamily="34" charset="0"/>
                <a:cs typeface="Arial" pitchFamily="34" charset="0"/>
              </a:rPr>
              <a:t>The Department of Hospital Therapy # 1</a:t>
            </a:r>
          </a:p>
          <a:p>
            <a:pPr algn="ctr">
              <a:spcBef>
                <a:spcPts val="400"/>
              </a:spcBef>
              <a:buClrTx/>
              <a:buSzPct val="68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b="1" dirty="0">
                <a:solidFill>
                  <a:schemeClr val="accent1">
                    <a:lumMod val="75000"/>
                  </a:schemeClr>
                </a:solidFill>
                <a:latin typeface="Arial Narrow" pitchFamily="34" charset="0"/>
                <a:cs typeface="Arial" pitchFamily="34" charset="0"/>
              </a:rPr>
              <a:t> </a:t>
            </a:r>
            <a:r>
              <a:rPr lang="en-US" sz="1600" b="1" dirty="0" err="1">
                <a:solidFill>
                  <a:schemeClr val="accent1">
                    <a:lumMod val="75000"/>
                  </a:schemeClr>
                </a:solidFill>
                <a:latin typeface="Arial Narrow" pitchFamily="34" charset="0"/>
                <a:cs typeface="Arial" pitchFamily="34" charset="0"/>
              </a:rPr>
              <a:t>Sechenov</a:t>
            </a:r>
            <a:r>
              <a:rPr lang="en-US" sz="1600" b="1" dirty="0">
                <a:solidFill>
                  <a:schemeClr val="accent1">
                    <a:lumMod val="75000"/>
                  </a:schemeClr>
                </a:solidFill>
                <a:latin typeface="Arial Narrow" pitchFamily="34" charset="0"/>
                <a:cs typeface="Arial" pitchFamily="34" charset="0"/>
              </a:rPr>
              <a:t> University</a:t>
            </a:r>
            <a:endParaRPr lang="ru-RU" sz="1600" b="1" dirty="0">
              <a:solidFill>
                <a:schemeClr val="accent1">
                  <a:lumMod val="75000"/>
                </a:schemeClr>
              </a:solidFill>
              <a:latin typeface="Arial Narrow"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87474"/>
            <a:ext cx="6858048" cy="394715"/>
          </a:xfrm>
        </p:spPr>
        <p:txBody>
          <a:bodyPr>
            <a:noAutofit/>
          </a:bodyPr>
          <a:lstStyle/>
          <a:p>
            <a:pPr lvl="0"/>
            <a:br>
              <a:rPr lang="en-US" sz="2200" b="1" dirty="0">
                <a:solidFill>
                  <a:schemeClr val="accent1">
                    <a:lumMod val="75000"/>
                  </a:schemeClr>
                </a:solidFill>
                <a:latin typeface="Arial Narrow" pitchFamily="34" charset="0"/>
                <a:cs typeface="Arial" pitchFamily="34" charset="0"/>
              </a:rPr>
            </a:br>
            <a:r>
              <a:rPr lang="ru-RU" sz="2200" b="1" dirty="0" err="1">
                <a:solidFill>
                  <a:schemeClr val="accent1">
                    <a:lumMod val="75000"/>
                  </a:schemeClr>
                </a:solidFill>
                <a:latin typeface="Arial Narrow" pitchFamily="34" charset="0"/>
                <a:cs typeface="Arial" pitchFamily="34" charset="0"/>
              </a:rPr>
              <a:t>Cardiac</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uptake</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grading</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in</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bisphosphonate</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scintigraphy</a:t>
            </a:r>
            <a:r>
              <a:rPr lang="ru-RU" sz="2200" b="1" dirty="0">
                <a:solidFill>
                  <a:schemeClr val="accent1">
                    <a:lumMod val="75000"/>
                  </a:schemeClr>
                </a:solidFill>
                <a:latin typeface="Arial Narrow" pitchFamily="34" charset="0"/>
                <a:cs typeface="Arial" pitchFamily="34" charset="0"/>
              </a:rPr>
              <a:t> </a:t>
            </a:r>
            <a:br>
              <a:rPr lang="en-US" sz="2200" b="1" dirty="0">
                <a:solidFill>
                  <a:schemeClr val="accent1">
                    <a:lumMod val="75000"/>
                  </a:schemeClr>
                </a:solidFill>
                <a:latin typeface="Arial Narrow" pitchFamily="34" charset="0"/>
                <a:cs typeface="Arial" pitchFamily="34" charset="0"/>
              </a:rPr>
            </a:br>
            <a:endParaRPr lang="ru-RU" sz="2200" b="1" dirty="0">
              <a:solidFill>
                <a:schemeClr val="accent1">
                  <a:lumMod val="75000"/>
                </a:schemeClr>
              </a:solidFill>
              <a:latin typeface="Arial Narrow" pitchFamily="34" charset="0"/>
            </a:endParaRPr>
          </a:p>
        </p:txBody>
      </p:sp>
      <p:grpSp>
        <p:nvGrpSpPr>
          <p:cNvPr id="3" name="Группа 10"/>
          <p:cNvGrpSpPr/>
          <p:nvPr/>
        </p:nvGrpSpPr>
        <p:grpSpPr>
          <a:xfrm>
            <a:off x="1139559" y="835617"/>
            <a:ext cx="7075779" cy="3813484"/>
            <a:chOff x="928662" y="928670"/>
            <a:chExt cx="7903994" cy="5485068"/>
          </a:xfrm>
        </p:grpSpPr>
        <p:pic>
          <p:nvPicPr>
            <p:cNvPr id="21506" name="Picture 2" descr="An external file that holds a picture, illustration, etc.&#10;Object name is ehab072f2.jpg">
              <a:hlinkClick r:id="rId2"/>
            </p:cNvPr>
            <p:cNvPicPr>
              <a:picLocks noChangeAspect="1" noChangeArrowheads="1"/>
            </p:cNvPicPr>
            <p:nvPr/>
          </p:nvPicPr>
          <p:blipFill>
            <a:blip r:embed="rId3" cstate="print">
              <a:lum contrast="20000"/>
            </a:blip>
            <a:srcRect/>
            <a:stretch>
              <a:fillRect/>
            </a:stretch>
          </p:blipFill>
          <p:spPr bwMode="auto">
            <a:xfrm>
              <a:off x="928662" y="928670"/>
              <a:ext cx="7128792" cy="4857784"/>
            </a:xfrm>
            <a:prstGeom prst="rect">
              <a:avLst/>
            </a:prstGeom>
            <a:noFill/>
          </p:spPr>
        </p:pic>
        <p:sp>
          <p:nvSpPr>
            <p:cNvPr id="6" name="Прямоугольник 5"/>
            <p:cNvSpPr/>
            <p:nvPr/>
          </p:nvSpPr>
          <p:spPr>
            <a:xfrm>
              <a:off x="6384384" y="4864337"/>
              <a:ext cx="2448272" cy="1549401"/>
            </a:xfrm>
            <a:prstGeom prst="rect">
              <a:avLst/>
            </a:prstGeom>
          </p:spPr>
          <p:txBody>
            <a:bodyPr wrap="square">
              <a:spAutoFit/>
            </a:bodyPr>
            <a:lstStyle/>
            <a:p>
              <a:r>
                <a:rPr lang="en-US" sz="1600" b="1" dirty="0">
                  <a:latin typeface="Arial Narrow" pitchFamily="34" charset="0"/>
                </a:rPr>
                <a:t>Grade 3</a:t>
              </a:r>
              <a:r>
                <a:rPr lang="en-US" sz="1600" dirty="0">
                  <a:latin typeface="Arial Narrow" pitchFamily="34" charset="0"/>
                </a:rPr>
                <a:t>: myocardial uptake</a:t>
              </a:r>
              <a:r>
                <a:rPr lang="ru-RU" sz="1600" dirty="0">
                  <a:latin typeface="Arial Narrow" pitchFamily="34" charset="0"/>
                </a:rPr>
                <a:t> </a:t>
              </a:r>
              <a:r>
                <a:rPr lang="en-US" sz="1600" dirty="0">
                  <a:latin typeface="Arial Narrow" pitchFamily="34" charset="0"/>
                </a:rPr>
                <a:t>greater than bone with reduced/absent bone uptake.</a:t>
              </a:r>
              <a:endParaRPr lang="ru-RU" sz="1600" dirty="0">
                <a:latin typeface="Arial Narrow" pitchFamily="34" charset="0"/>
              </a:endParaRPr>
            </a:p>
          </p:txBody>
        </p:sp>
      </p:grpSp>
      <p:sp>
        <p:nvSpPr>
          <p:cNvPr id="10" name="TextShape 2"/>
          <p:cNvSpPr txBox="1"/>
          <p:nvPr/>
        </p:nvSpPr>
        <p:spPr>
          <a:xfrm>
            <a:off x="3143240" y="4948014"/>
            <a:ext cx="6000760" cy="195486"/>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12" name="Picture 2"/>
          <p:cNvPicPr>
            <a:picLocks noChangeAspect="1" noChangeArrowheads="1"/>
          </p:cNvPicPr>
          <p:nvPr/>
        </p:nvPicPr>
        <p:blipFill>
          <a:blip r:embed="rId4" cstate="print"/>
          <a:srcRect t="15788" b="26316"/>
          <a:stretch>
            <a:fillRect/>
          </a:stretch>
        </p:blipFill>
        <p:spPr bwMode="auto">
          <a:xfrm>
            <a:off x="0" y="0"/>
            <a:ext cx="1285852" cy="535785"/>
          </a:xfrm>
          <a:prstGeom prst="rect">
            <a:avLst/>
          </a:prstGeom>
          <a:noFill/>
          <a:ln w="9525">
            <a:noFill/>
            <a:miter lim="800000"/>
            <a:headEnd/>
            <a:tailEnd/>
          </a:ln>
          <a:effectLst/>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pic>
        <p:nvPicPr>
          <p:cNvPr id="14" name="Picture 2" descr="DPD scan without caption"/>
          <p:cNvPicPr>
            <a:picLocks noChangeAspect="1" noChangeArrowheads="1"/>
          </p:cNvPicPr>
          <p:nvPr/>
        </p:nvPicPr>
        <p:blipFill>
          <a:blip r:embed="rId6" cstate="print"/>
          <a:srcRect/>
          <a:stretch>
            <a:fillRect/>
          </a:stretch>
        </p:blipFill>
        <p:spPr bwMode="auto">
          <a:xfrm>
            <a:off x="2500298" y="857239"/>
            <a:ext cx="4572032" cy="2714644"/>
          </a:xfrm>
          <a:prstGeom prst="rect">
            <a:avLst/>
          </a:prstGeom>
          <a:noFill/>
        </p:spPr>
      </p:pic>
      <p:sp>
        <p:nvSpPr>
          <p:cNvPr id="15" name="Прямоугольник 14"/>
          <p:cNvSpPr/>
          <p:nvPr/>
        </p:nvSpPr>
        <p:spPr>
          <a:xfrm>
            <a:off x="5715008" y="3571882"/>
            <a:ext cx="3214710" cy="1077218"/>
          </a:xfrm>
          <a:prstGeom prst="rect">
            <a:avLst/>
          </a:prstGeom>
          <a:solidFill>
            <a:schemeClr val="bg1"/>
          </a:solidFill>
        </p:spPr>
        <p:txBody>
          <a:bodyPr wrap="square">
            <a:spAutoFit/>
          </a:bodyPr>
          <a:lstStyle/>
          <a:p>
            <a:r>
              <a:rPr lang="en-US" sz="1600" dirty="0">
                <a:solidFill>
                  <a:prstClr val="black"/>
                </a:solidFill>
              </a:rPr>
              <a:t>A </a:t>
            </a:r>
            <a:r>
              <a:rPr lang="en-US" sz="1600" dirty="0" err="1">
                <a:solidFill>
                  <a:prstClr val="black"/>
                </a:solidFill>
              </a:rPr>
              <a:t>DPD</a:t>
            </a:r>
            <a:r>
              <a:rPr lang="en-US" sz="1600" dirty="0">
                <a:solidFill>
                  <a:prstClr val="black"/>
                </a:solidFill>
              </a:rPr>
              <a:t> scan showing </a:t>
            </a:r>
            <a:r>
              <a:rPr lang="en-US" sz="1600" dirty="0" err="1">
                <a:solidFill>
                  <a:prstClr val="black"/>
                </a:solidFill>
              </a:rPr>
              <a:t>TTR</a:t>
            </a:r>
            <a:r>
              <a:rPr lang="en-US" sz="1600" dirty="0">
                <a:solidFill>
                  <a:prstClr val="black"/>
                </a:solidFill>
              </a:rPr>
              <a:t> cardiac </a:t>
            </a:r>
            <a:r>
              <a:rPr lang="en-US" sz="1600" dirty="0" err="1">
                <a:solidFill>
                  <a:prstClr val="black"/>
                </a:solidFill>
              </a:rPr>
              <a:t>amyloid</a:t>
            </a:r>
            <a:r>
              <a:rPr lang="en-US" sz="1600" dirty="0">
                <a:solidFill>
                  <a:prstClr val="black"/>
                </a:solidFill>
              </a:rPr>
              <a:t>. The arrow points to the uptake of </a:t>
            </a:r>
            <a:r>
              <a:rPr lang="en-US" sz="1600" dirty="0" err="1">
                <a:solidFill>
                  <a:prstClr val="black"/>
                </a:solidFill>
              </a:rPr>
              <a:t>DPD</a:t>
            </a:r>
            <a:r>
              <a:rPr lang="en-US" sz="1600" dirty="0">
                <a:solidFill>
                  <a:prstClr val="black"/>
                </a:solidFill>
              </a:rPr>
              <a:t> in the heart.</a:t>
            </a:r>
            <a:endParaRPr lang="ru-RU" sz="1600" dirty="0"/>
          </a:p>
        </p:txBody>
      </p:sp>
      <p:sp>
        <p:nvSpPr>
          <p:cNvPr id="17" name="Прямоугольник 16"/>
          <p:cNvSpPr/>
          <p:nvPr/>
        </p:nvSpPr>
        <p:spPr>
          <a:xfrm>
            <a:off x="4214810" y="4714890"/>
            <a:ext cx="4929190" cy="253916"/>
          </a:xfrm>
          <a:prstGeom prst="rect">
            <a:avLst/>
          </a:prstGeom>
        </p:spPr>
        <p:txBody>
          <a:bodyPr wrap="square">
            <a:spAutoFit/>
          </a:bodyPr>
          <a:lstStyle/>
          <a:p>
            <a:pPr algn="r"/>
            <a:r>
              <a:rPr lang="en-US" sz="1050" b="1" dirty="0">
                <a:solidFill>
                  <a:schemeClr val="accent1">
                    <a:lumMod val="75000"/>
                  </a:schemeClr>
                </a:solidFill>
                <a:latin typeface="Arial Narrow" pitchFamily="34" charset="0"/>
              </a:rPr>
              <a:t>Updates in Cardiac </a:t>
            </a:r>
            <a:r>
              <a:rPr lang="en-US" sz="1050" b="1" dirty="0" err="1">
                <a:solidFill>
                  <a:schemeClr val="accent1">
                    <a:lumMod val="75000"/>
                  </a:schemeClr>
                </a:solidFill>
                <a:latin typeface="Arial Narrow" pitchFamily="34" charset="0"/>
              </a:rPr>
              <a:t>Amyloidosis</a:t>
            </a:r>
            <a:r>
              <a:rPr lang="en-US" sz="1050" b="1" dirty="0">
                <a:solidFill>
                  <a:schemeClr val="accent1">
                    <a:lumMod val="75000"/>
                  </a:schemeClr>
                </a:solidFill>
                <a:latin typeface="Arial Narrow" pitchFamily="34" charset="0"/>
              </a:rPr>
              <a:t>: A Review; </a:t>
            </a:r>
            <a:r>
              <a:rPr lang="en-US" sz="1050" b="1" dirty="0" err="1">
                <a:solidFill>
                  <a:schemeClr val="accent1">
                    <a:lumMod val="75000"/>
                  </a:schemeClr>
                </a:solidFill>
                <a:latin typeface="Arial Narrow" pitchFamily="34" charset="0"/>
              </a:rPr>
              <a:t>Banypersad</a:t>
            </a:r>
            <a:r>
              <a:rPr lang="en-US" sz="1050" b="1" dirty="0">
                <a:solidFill>
                  <a:schemeClr val="accent1">
                    <a:lumMod val="75000"/>
                  </a:schemeClr>
                </a:solidFill>
                <a:latin typeface="Arial Narrow" pitchFamily="34" charset="0"/>
              </a:rPr>
              <a:t> S et al; J Am Heart Assoc 2012)</a:t>
            </a:r>
            <a:endParaRPr lang="ru-RU" sz="1050" b="1" dirty="0">
              <a:solidFill>
                <a:schemeClr val="accent1">
                  <a:lumMod val="75000"/>
                </a:schemeClr>
              </a:solidFill>
              <a:latin typeface="Arial Narrow"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528" y="1"/>
            <a:ext cx="571472" cy="589345"/>
          </a:xfrm>
          <a:prstGeom prst="rect">
            <a:avLst/>
          </a:prstGeom>
        </p:spPr>
      </p:pic>
      <p:sp>
        <p:nvSpPr>
          <p:cNvPr id="2" name="Заголовок 1"/>
          <p:cNvSpPr>
            <a:spLocks noGrp="1"/>
          </p:cNvSpPr>
          <p:nvPr>
            <p:ph type="title"/>
          </p:nvPr>
        </p:nvSpPr>
        <p:spPr>
          <a:xfrm>
            <a:off x="1357290" y="142858"/>
            <a:ext cx="7000924" cy="482207"/>
          </a:xfrm>
        </p:spPr>
        <p:txBody>
          <a:bodyPr>
            <a:noAutofit/>
          </a:bodyPr>
          <a:lstStyle/>
          <a:p>
            <a:pPr lvl="0"/>
            <a:br>
              <a:rPr lang="en-US" sz="2400" b="1" dirty="0">
                <a:solidFill>
                  <a:schemeClr val="accent1">
                    <a:lumMod val="75000"/>
                  </a:schemeClr>
                </a:solidFill>
                <a:latin typeface="Arial Narrow" pitchFamily="34" charset="0"/>
                <a:cs typeface="Arial" pitchFamily="34" charset="0"/>
              </a:rPr>
            </a:br>
            <a:r>
              <a:rPr lang="ru-RU" sz="2400" b="1" dirty="0" err="1">
                <a:solidFill>
                  <a:schemeClr val="accent1">
                    <a:lumMod val="75000"/>
                  </a:schemeClr>
                </a:solidFill>
                <a:latin typeface="Arial Narrow" pitchFamily="34" charset="0"/>
                <a:cs typeface="Arial" pitchFamily="34" charset="0"/>
              </a:rPr>
              <a:t>Serum</a:t>
            </a:r>
            <a:r>
              <a:rPr lang="ru-RU" sz="2400" b="1" dirty="0">
                <a:solidFill>
                  <a:schemeClr val="accent1">
                    <a:lumMod val="75000"/>
                  </a:schemeClr>
                </a:solidFill>
                <a:latin typeface="Arial Narrow" pitchFamily="34" charset="0"/>
                <a:cs typeface="Arial" pitchFamily="34" charset="0"/>
              </a:rPr>
              <a:t> </a:t>
            </a:r>
            <a:r>
              <a:rPr lang="ru-RU" sz="2400" b="1" dirty="0" err="1">
                <a:solidFill>
                  <a:schemeClr val="accent1">
                    <a:lumMod val="75000"/>
                  </a:schemeClr>
                </a:solidFill>
                <a:latin typeface="Arial Narrow" pitchFamily="34" charset="0"/>
                <a:cs typeface="Arial" pitchFamily="34" charset="0"/>
              </a:rPr>
              <a:t>and</a:t>
            </a:r>
            <a:r>
              <a:rPr lang="ru-RU" sz="2400" b="1" dirty="0">
                <a:solidFill>
                  <a:schemeClr val="accent1">
                    <a:lumMod val="75000"/>
                  </a:schemeClr>
                </a:solidFill>
                <a:latin typeface="Arial Narrow" pitchFamily="34" charset="0"/>
                <a:cs typeface="Arial" pitchFamily="34" charset="0"/>
              </a:rPr>
              <a:t> </a:t>
            </a:r>
            <a:r>
              <a:rPr lang="ru-RU" sz="2400" b="1" dirty="0" err="1">
                <a:solidFill>
                  <a:schemeClr val="accent1">
                    <a:lumMod val="75000"/>
                  </a:schemeClr>
                </a:solidFill>
                <a:latin typeface="Arial Narrow" pitchFamily="34" charset="0"/>
                <a:cs typeface="Arial" pitchFamily="34" charset="0"/>
              </a:rPr>
              <a:t>urine</a:t>
            </a:r>
            <a:r>
              <a:rPr lang="ru-RU" sz="2400" b="1" dirty="0">
                <a:solidFill>
                  <a:schemeClr val="accent1">
                    <a:lumMod val="75000"/>
                  </a:schemeClr>
                </a:solidFill>
                <a:latin typeface="Arial Narrow" pitchFamily="34" charset="0"/>
                <a:cs typeface="Arial" pitchFamily="34" charset="0"/>
              </a:rPr>
              <a:t> </a:t>
            </a:r>
            <a:r>
              <a:rPr lang="ru-RU" sz="2400" b="1" dirty="0" err="1">
                <a:solidFill>
                  <a:schemeClr val="accent1">
                    <a:lumMod val="75000"/>
                  </a:schemeClr>
                </a:solidFill>
                <a:latin typeface="Arial Narrow" pitchFamily="34" charset="0"/>
                <a:cs typeface="Arial" pitchFamily="34" charset="0"/>
              </a:rPr>
              <a:t>tests</a:t>
            </a:r>
            <a:r>
              <a:rPr lang="ru-RU" sz="2400" b="1" dirty="0">
                <a:solidFill>
                  <a:schemeClr val="accent1">
                    <a:lumMod val="75000"/>
                  </a:schemeClr>
                </a:solidFill>
                <a:latin typeface="Arial Narrow" pitchFamily="34" charset="0"/>
                <a:cs typeface="Arial" pitchFamily="34" charset="0"/>
              </a:rPr>
              <a:t> </a:t>
            </a:r>
            <a:r>
              <a:rPr lang="ru-RU" sz="2400" b="1" dirty="0" err="1">
                <a:solidFill>
                  <a:schemeClr val="accent1">
                    <a:lumMod val="75000"/>
                  </a:schemeClr>
                </a:solidFill>
                <a:latin typeface="Arial Narrow" pitchFamily="34" charset="0"/>
                <a:cs typeface="Arial" pitchFamily="34" charset="0"/>
              </a:rPr>
              <a:t>to</a:t>
            </a:r>
            <a:r>
              <a:rPr lang="ru-RU" sz="2400" b="1" dirty="0">
                <a:solidFill>
                  <a:schemeClr val="accent1">
                    <a:lumMod val="75000"/>
                  </a:schemeClr>
                </a:solidFill>
                <a:latin typeface="Arial Narrow" pitchFamily="34" charset="0"/>
                <a:cs typeface="Arial" pitchFamily="34" charset="0"/>
              </a:rPr>
              <a:t> </a:t>
            </a:r>
            <a:r>
              <a:rPr lang="ru-RU" sz="2400" b="1" dirty="0" err="1">
                <a:solidFill>
                  <a:schemeClr val="accent1">
                    <a:lumMod val="75000"/>
                  </a:schemeClr>
                </a:solidFill>
                <a:latin typeface="Arial Narrow" pitchFamily="34" charset="0"/>
                <a:cs typeface="Arial" pitchFamily="34" charset="0"/>
              </a:rPr>
              <a:t>rule</a:t>
            </a:r>
            <a:r>
              <a:rPr lang="ru-RU" sz="2400" b="1" dirty="0">
                <a:solidFill>
                  <a:schemeClr val="accent1">
                    <a:lumMod val="75000"/>
                  </a:schemeClr>
                </a:solidFill>
                <a:latin typeface="Arial Narrow" pitchFamily="34" charset="0"/>
                <a:cs typeface="Arial" pitchFamily="34" charset="0"/>
              </a:rPr>
              <a:t> </a:t>
            </a:r>
            <a:r>
              <a:rPr lang="ru-RU" sz="2400" b="1" dirty="0" err="1">
                <a:solidFill>
                  <a:schemeClr val="accent1">
                    <a:lumMod val="75000"/>
                  </a:schemeClr>
                </a:solidFill>
                <a:latin typeface="Arial Narrow" pitchFamily="34" charset="0"/>
                <a:cs typeface="Arial" pitchFamily="34" charset="0"/>
              </a:rPr>
              <a:t>out</a:t>
            </a:r>
            <a:r>
              <a:rPr lang="ru-RU" sz="2400" b="1" dirty="0">
                <a:solidFill>
                  <a:schemeClr val="accent1">
                    <a:lumMod val="75000"/>
                  </a:schemeClr>
                </a:solidFill>
                <a:latin typeface="Arial Narrow" pitchFamily="34" charset="0"/>
                <a:cs typeface="Arial" pitchFamily="34" charset="0"/>
              </a:rPr>
              <a:t> </a:t>
            </a:r>
            <a:r>
              <a:rPr lang="ru-RU" sz="2400" b="1" dirty="0" err="1">
                <a:solidFill>
                  <a:schemeClr val="accent1">
                    <a:lumMod val="75000"/>
                  </a:schemeClr>
                </a:solidFill>
                <a:latin typeface="Arial Narrow" pitchFamily="34" charset="0"/>
                <a:cs typeface="Arial" pitchFamily="34" charset="0"/>
              </a:rPr>
              <a:t>light-chain</a:t>
            </a:r>
            <a:r>
              <a:rPr lang="ru-RU" sz="2400" b="1" dirty="0">
                <a:solidFill>
                  <a:schemeClr val="accent1">
                    <a:lumMod val="75000"/>
                  </a:schemeClr>
                </a:solidFill>
                <a:latin typeface="Arial Narrow" pitchFamily="34" charset="0"/>
                <a:cs typeface="Arial" pitchFamily="34" charset="0"/>
              </a:rPr>
              <a:t> </a:t>
            </a:r>
            <a:r>
              <a:rPr lang="ru-RU" sz="2400" b="1" dirty="0" err="1">
                <a:solidFill>
                  <a:schemeClr val="accent1">
                    <a:lumMod val="75000"/>
                  </a:schemeClr>
                </a:solidFill>
                <a:latin typeface="Arial Narrow" pitchFamily="34" charset="0"/>
                <a:cs typeface="Arial" pitchFamily="34" charset="0"/>
              </a:rPr>
              <a:t>amyloidosis</a:t>
            </a:r>
            <a:br>
              <a:rPr lang="ru-RU" sz="2400" b="1" dirty="0">
                <a:solidFill>
                  <a:schemeClr val="accent1">
                    <a:lumMod val="75000"/>
                  </a:schemeClr>
                </a:solidFill>
                <a:latin typeface="Arial Narrow" pitchFamily="34" charset="0"/>
                <a:cs typeface="Arial" pitchFamily="34" charset="0"/>
              </a:rPr>
            </a:br>
            <a:endParaRPr lang="ru-RU" sz="2400" b="1" dirty="0">
              <a:solidFill>
                <a:schemeClr val="accent1">
                  <a:lumMod val="75000"/>
                </a:schemeClr>
              </a:solidFill>
              <a:latin typeface="Arial Narrow" pitchFamily="34" charset="0"/>
            </a:endParaRPr>
          </a:p>
        </p:txBody>
      </p:sp>
      <p:graphicFrame>
        <p:nvGraphicFramePr>
          <p:cNvPr id="4" name="Содержимое 3"/>
          <p:cNvGraphicFramePr>
            <a:graphicFrameLocks noGrp="1"/>
          </p:cNvGraphicFramePr>
          <p:nvPr>
            <p:ph idx="1"/>
          </p:nvPr>
        </p:nvGraphicFramePr>
        <p:xfrm>
          <a:off x="323528" y="803659"/>
          <a:ext cx="8712968" cy="3542383"/>
        </p:xfrm>
        <a:graphic>
          <a:graphicData uri="http://schemas.openxmlformats.org/drawingml/2006/table">
            <a:tbl>
              <a:tblPr/>
              <a:tblGrid>
                <a:gridCol w="1440160">
                  <a:extLst>
                    <a:ext uri="{9D8B030D-6E8A-4147-A177-3AD203B41FA5}">
                      <a16:colId xmlns:a16="http://schemas.microsoft.com/office/drawing/2014/main" val="20000"/>
                    </a:ext>
                  </a:extLst>
                </a:gridCol>
                <a:gridCol w="2916324">
                  <a:extLst>
                    <a:ext uri="{9D8B030D-6E8A-4147-A177-3AD203B41FA5}">
                      <a16:colId xmlns:a16="http://schemas.microsoft.com/office/drawing/2014/main" val="20001"/>
                    </a:ext>
                  </a:extLst>
                </a:gridCol>
                <a:gridCol w="270030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436732">
                <a:tc>
                  <a:txBody>
                    <a:bodyPr/>
                    <a:lstStyle/>
                    <a:p>
                      <a:pPr algn="l" fontAlgn="auto"/>
                      <a:r>
                        <a:rPr lang="en-US" sz="1200" b="1" dirty="0">
                          <a:latin typeface="Arial Narrow" pitchFamily="34" charset="0"/>
                        </a:rPr>
                        <a:t>Tests</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r>
                        <a:rPr lang="en-US" sz="1200" b="1">
                          <a:latin typeface="Arial Narrow" pitchFamily="34" charset="0"/>
                        </a:rPr>
                        <a:t>What does it detect?</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r>
                        <a:rPr lang="en-US" sz="1200" b="1">
                          <a:latin typeface="Arial Narrow" pitchFamily="34" charset="0"/>
                        </a:rPr>
                        <a:t>Most sensitive test for:</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r>
                        <a:rPr lang="en-US" sz="1200" b="1">
                          <a:latin typeface="Arial Narrow" pitchFamily="34" charset="0"/>
                        </a:rPr>
                        <a:t>Normal range</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8771">
                <a:tc>
                  <a:txBody>
                    <a:bodyPr/>
                    <a:lstStyle/>
                    <a:p>
                      <a:pPr fontAlgn="auto"/>
                      <a:r>
                        <a:rPr lang="en-US" sz="1400" b="1" dirty="0" err="1">
                          <a:solidFill>
                            <a:srgbClr val="0070C0"/>
                          </a:solidFill>
                          <a:latin typeface="Arial Narrow" pitchFamily="34" charset="0"/>
                        </a:rPr>
                        <a:t>SPIE</a:t>
                      </a:r>
                      <a:endParaRPr lang="en-US" sz="1400" b="1" dirty="0">
                        <a:solidFill>
                          <a:srgbClr val="0070C0"/>
                        </a:solidFill>
                        <a:latin typeface="Arial Narrow" pitchFamily="34" charset="0"/>
                      </a:endParaRP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Clonal immunoglobulin and/or clonal light chain</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Confirming clonal immunoglobulin production</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No monoclonal protein present</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8771">
                <a:tc>
                  <a:txBody>
                    <a:bodyPr/>
                    <a:lstStyle/>
                    <a:p>
                      <a:pPr fontAlgn="auto"/>
                      <a:r>
                        <a:rPr lang="en-US" sz="1400" b="1" dirty="0" err="1">
                          <a:solidFill>
                            <a:srgbClr val="0070C0"/>
                          </a:solidFill>
                          <a:latin typeface="Arial Narrow" pitchFamily="34" charset="0"/>
                        </a:rPr>
                        <a:t>UPIE</a:t>
                      </a:r>
                      <a:endParaRPr lang="en-US" sz="1400" b="1" dirty="0">
                        <a:solidFill>
                          <a:srgbClr val="0070C0"/>
                        </a:solidFill>
                        <a:latin typeface="Arial Narrow" pitchFamily="34" charset="0"/>
                      </a:endParaRP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dirty="0" err="1">
                          <a:latin typeface="Arial Narrow" pitchFamily="34" charset="0"/>
                        </a:rPr>
                        <a:t>Clonal</a:t>
                      </a:r>
                      <a:r>
                        <a:rPr lang="en-US" sz="1200" b="0" dirty="0">
                          <a:latin typeface="Arial Narrow" pitchFamily="34" charset="0"/>
                        </a:rPr>
                        <a:t> immunoglobulin and/or </a:t>
                      </a:r>
                      <a:r>
                        <a:rPr lang="en-US" sz="1200" b="0" dirty="0" err="1">
                          <a:latin typeface="Arial Narrow" pitchFamily="34" charset="0"/>
                        </a:rPr>
                        <a:t>clonal</a:t>
                      </a:r>
                      <a:r>
                        <a:rPr lang="en-US" sz="1200" b="0" dirty="0">
                          <a:latin typeface="Arial Narrow" pitchFamily="34" charset="0"/>
                        </a:rPr>
                        <a:t> light chain</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Confirming clonal light chain production</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No monoclonal protein present</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08109">
                <a:tc>
                  <a:txBody>
                    <a:bodyPr/>
                    <a:lstStyle/>
                    <a:p>
                      <a:pPr fontAlgn="auto"/>
                      <a:r>
                        <a:rPr lang="en-US" sz="1400" b="1" dirty="0">
                          <a:solidFill>
                            <a:srgbClr val="0070C0"/>
                          </a:solidFill>
                          <a:latin typeface="Arial Narrow" pitchFamily="34" charset="0"/>
                        </a:rPr>
                        <a:t>Serum free light-chain assay</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dirty="0">
                          <a:latin typeface="Arial Narrow" pitchFamily="34" charset="0"/>
                        </a:rPr>
                        <a:t>Ratio of serum </a:t>
                      </a:r>
                      <a:r>
                        <a:rPr lang="en-US" sz="1200" b="1" dirty="0">
                          <a:latin typeface="Arial Narrow" pitchFamily="34" charset="0"/>
                        </a:rPr>
                        <a:t>kappa: lambda light chains</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Bef>
                          <a:spcPts val="2000"/>
                        </a:spcBef>
                        <a:spcAft>
                          <a:spcPts val="2000"/>
                        </a:spcAft>
                      </a:pPr>
                      <a:r>
                        <a:rPr lang="en-US" sz="1200" b="0" dirty="0">
                          <a:latin typeface="Arial Narrow" pitchFamily="34" charset="0"/>
                        </a:rPr>
                        <a:t>Detecting low-level </a:t>
                      </a:r>
                      <a:r>
                        <a:rPr lang="en-US" sz="1200" b="0" dirty="0" err="1">
                          <a:latin typeface="Arial Narrow" pitchFamily="34" charset="0"/>
                        </a:rPr>
                        <a:t>clonal</a:t>
                      </a:r>
                      <a:r>
                        <a:rPr lang="en-US" sz="1200" b="0" dirty="0">
                          <a:latin typeface="Arial Narrow" pitchFamily="34" charset="0"/>
                        </a:rPr>
                        <a:t> light chain production; </a:t>
                      </a:r>
                    </a:p>
                    <a:p>
                      <a:pPr fontAlgn="auto">
                        <a:spcBef>
                          <a:spcPts val="2000"/>
                        </a:spcBef>
                        <a:spcAft>
                          <a:spcPts val="2000"/>
                        </a:spcAft>
                      </a:pPr>
                      <a:r>
                        <a:rPr lang="en-US" sz="1200" b="0" dirty="0" err="1">
                          <a:latin typeface="Arial Narrow" pitchFamily="34" charset="0"/>
                        </a:rPr>
                        <a:t>clonality</a:t>
                      </a:r>
                      <a:r>
                        <a:rPr lang="en-US" sz="1200" b="0" dirty="0">
                          <a:latin typeface="Arial Narrow" pitchFamily="34" charset="0"/>
                        </a:rPr>
                        <a:t> assumed if ratio is far from 1:1</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Bef>
                          <a:spcPts val="2000"/>
                        </a:spcBef>
                        <a:spcAft>
                          <a:spcPts val="2000"/>
                        </a:spcAft>
                      </a:pPr>
                      <a:r>
                        <a:rPr lang="pt-BR" sz="1200" b="0" dirty="0">
                          <a:latin typeface="Arial Narrow" pitchFamily="34" charset="0"/>
                        </a:rPr>
                        <a:t>Freelite: 0.26–1.65</a:t>
                      </a:r>
                      <a:r>
                        <a:rPr lang="pt-BR" sz="1200" b="0" u="sng" baseline="30000" dirty="0">
                          <a:solidFill>
                            <a:srgbClr val="376FAA"/>
                          </a:solidFill>
                          <a:latin typeface="Arial Narrow" pitchFamily="34" charset="0"/>
                          <a:hlinkClick r:id="rId3"/>
                        </a:rPr>
                        <a:t>b</a:t>
                      </a:r>
                      <a:endParaRPr lang="pt-BR" sz="1200" b="0" dirty="0">
                        <a:latin typeface="Arial Narrow" pitchFamily="34" charset="0"/>
                      </a:endParaRPr>
                    </a:p>
                    <a:p>
                      <a:pPr fontAlgn="auto">
                        <a:spcBef>
                          <a:spcPts val="2000"/>
                        </a:spcBef>
                        <a:spcAft>
                          <a:spcPts val="2000"/>
                        </a:spcAft>
                      </a:pPr>
                      <a:r>
                        <a:rPr lang="pt-BR" sz="1200" b="0" dirty="0">
                          <a:latin typeface="Arial Narrow" pitchFamily="34" charset="0"/>
                        </a:rPr>
                        <a:t> N Latex: 0.53–1.51</a:t>
                      </a:r>
                    </a:p>
                  </a:txBody>
                  <a:tcPr marL="55800" marR="55800" marT="20925" marB="20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142844" y="4429138"/>
            <a:ext cx="3857620" cy="815487"/>
          </a:xfrm>
          <a:prstGeom prst="rect">
            <a:avLst/>
          </a:prstGeom>
          <a:noFill/>
          <a:ln w="9525">
            <a:noFill/>
            <a:miter lim="800000"/>
            <a:headEnd/>
            <a:tailEnd/>
          </a:ln>
          <a:effectLst/>
        </p:spPr>
        <p:txBody>
          <a:bodyPr vert="horz" wrap="square" lIns="0" tIns="253920" rIns="0" bIns="12696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a:ln>
                  <a:noFill/>
                </a:ln>
                <a:solidFill>
                  <a:srgbClr val="333333"/>
                </a:solidFill>
                <a:effectLst/>
                <a:latin typeface="Arial Narrow" pitchFamily="34" charset="0"/>
                <a:cs typeface="Arial" pitchFamily="34" charset="0"/>
              </a:rPr>
              <a:t>SPIE</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serum</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protein</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electrophoresis</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with</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immunofixation</a:t>
            </a:r>
            <a:r>
              <a:rPr kumimoji="0" lang="ru-RU" sz="1400" b="0" i="0" u="none" strike="noStrike" cap="none" normalizeH="0" baseline="0" dirty="0">
                <a:ln>
                  <a:noFill/>
                </a:ln>
                <a:solidFill>
                  <a:srgbClr val="333333"/>
                </a:solidFill>
                <a:effectLst/>
                <a:latin typeface="Arial Narrow" pitchFamily="34" charset="0"/>
                <a:cs typeface="Arial" pitchFamily="34" charset="0"/>
              </a:rPr>
              <a:t>; </a:t>
            </a:r>
            <a:endParaRPr kumimoji="0" lang="en-US" sz="1400" b="0" i="0" u="none" strike="noStrike" cap="none" normalizeH="0" baseline="0" dirty="0">
              <a:ln>
                <a:noFill/>
              </a:ln>
              <a:solidFill>
                <a:srgbClr val="333333"/>
              </a:solidFill>
              <a:effectLst/>
              <a:latin typeface="Arial Narrow"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a:ln>
                  <a:noFill/>
                </a:ln>
                <a:solidFill>
                  <a:srgbClr val="333333"/>
                </a:solidFill>
                <a:effectLst/>
                <a:latin typeface="Arial Narrow" pitchFamily="34" charset="0"/>
                <a:cs typeface="Arial" pitchFamily="34" charset="0"/>
              </a:rPr>
              <a:t>UPIE</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urine</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protein</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electrophoresis</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with</a:t>
            </a:r>
            <a:r>
              <a:rPr kumimoji="0" lang="ru-RU" sz="1400" b="0" i="0" u="none" strike="noStrike" cap="none" normalizeH="0" baseline="0" dirty="0">
                <a:ln>
                  <a:noFill/>
                </a:ln>
                <a:solidFill>
                  <a:srgbClr val="333333"/>
                </a:solidFill>
                <a:effectLst/>
                <a:latin typeface="Arial Narrow" pitchFamily="34" charset="0"/>
                <a:cs typeface="Arial" pitchFamily="34" charset="0"/>
              </a:rPr>
              <a:t> </a:t>
            </a:r>
            <a:r>
              <a:rPr kumimoji="0" lang="ru-RU" sz="1400" b="0" i="0" u="none" strike="noStrike" cap="none" normalizeH="0" baseline="0" dirty="0" err="1">
                <a:ln>
                  <a:noFill/>
                </a:ln>
                <a:solidFill>
                  <a:srgbClr val="333333"/>
                </a:solidFill>
                <a:effectLst/>
                <a:latin typeface="Arial Narrow" pitchFamily="34" charset="0"/>
                <a:cs typeface="Arial" pitchFamily="34" charset="0"/>
              </a:rPr>
              <a:t>immunofixation</a:t>
            </a:r>
            <a:r>
              <a:rPr kumimoji="0" lang="ru-RU" sz="1400" b="0" i="0" u="none" strike="noStrike" cap="none" normalizeH="0" baseline="0" dirty="0">
                <a:ln>
                  <a:noFill/>
                </a:ln>
                <a:solidFill>
                  <a:srgbClr val="333333"/>
                </a:solidFill>
                <a:effectLst/>
                <a:latin typeface="Arial Narrow" pitchFamily="34" charset="0"/>
                <a:cs typeface="Arial" pitchFamily="34" charset="0"/>
              </a:rPr>
              <a:t>.</a:t>
            </a:r>
            <a:endParaRPr kumimoji="0" lang="ru-RU" sz="1400" b="0" i="0" u="none" strike="noStrike" cap="none" normalizeH="0" baseline="0" dirty="0">
              <a:ln>
                <a:noFill/>
              </a:ln>
              <a:solidFill>
                <a:schemeClr val="tx1"/>
              </a:solidFill>
              <a:effectLst/>
              <a:latin typeface="Arial Narrow" pitchFamily="34" charset="0"/>
              <a:cs typeface="Arial" pitchFamily="34" charset="0"/>
            </a:endParaRPr>
          </a:p>
        </p:txBody>
      </p:sp>
      <p:sp>
        <p:nvSpPr>
          <p:cNvPr id="5" name="TextShape 2"/>
          <p:cNvSpPr txBox="1"/>
          <p:nvPr/>
        </p:nvSpPr>
        <p:spPr>
          <a:xfrm>
            <a:off x="3203848" y="4714891"/>
            <a:ext cx="5940152" cy="428610"/>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a:t>
            </a:r>
            <a:endParaRPr lang="ru-RU" sz="800" b="1" strike="noStrike" spc="-1" dirty="0">
              <a:solidFill>
                <a:srgbClr val="0054A6"/>
              </a:solidFill>
              <a:latin typeface="Arial"/>
            </a:endParaRPr>
          </a:p>
          <a:p>
            <a:pPr algn="r"/>
            <a:r>
              <a:rPr lang="en-US" sz="800" b="1" strike="noStrike" spc="-1" dirty="0">
                <a:solidFill>
                  <a:srgbClr val="0054A6"/>
                </a:solidFill>
                <a:latin typeface="Arial"/>
              </a:rPr>
              <a:t>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7" name="Picture 2"/>
          <p:cNvPicPr>
            <a:picLocks noChangeAspect="1" noChangeArrowheads="1"/>
          </p:cNvPicPr>
          <p:nvPr/>
        </p:nvPicPr>
        <p:blipFill>
          <a:blip r:embed="rId4" cstate="print"/>
          <a:srcRect t="15788" b="26316"/>
          <a:stretch>
            <a:fillRect/>
          </a:stretch>
        </p:blipFill>
        <p:spPr bwMode="auto">
          <a:xfrm>
            <a:off x="0" y="0"/>
            <a:ext cx="1285852" cy="53578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71420"/>
            <a:ext cx="7000924" cy="1144386"/>
          </a:xfrm>
        </p:spPr>
        <p:txBody>
          <a:bodyPr>
            <a:noAutofit/>
          </a:bodyPr>
          <a:lstStyle/>
          <a:p>
            <a:r>
              <a:rPr lang="en-US" sz="2000" b="1" dirty="0" err="1">
                <a:solidFill>
                  <a:schemeClr val="accent1">
                    <a:lumMod val="75000"/>
                  </a:schemeClr>
                </a:solidFill>
                <a:latin typeface="Arial Narrow" pitchFamily="34" charset="0"/>
              </a:rPr>
              <a:t>Echocardiographic</a:t>
            </a:r>
            <a:r>
              <a:rPr lang="en-US" sz="2000" b="1" dirty="0">
                <a:solidFill>
                  <a:schemeClr val="accent1">
                    <a:lumMod val="75000"/>
                  </a:schemeClr>
                </a:solidFill>
                <a:latin typeface="Arial Narrow" pitchFamily="34" charset="0"/>
              </a:rPr>
              <a:t> and cardiac magnetic resonance criteria for non-invasive and invasive (with </a:t>
            </a:r>
            <a:r>
              <a:rPr lang="en-US" sz="2000" b="1" dirty="0" err="1">
                <a:solidFill>
                  <a:schemeClr val="accent1">
                    <a:lumMod val="75000"/>
                  </a:schemeClr>
                </a:solidFill>
                <a:latin typeface="Arial Narrow" pitchFamily="34" charset="0"/>
              </a:rPr>
              <a:t>extracardiac</a:t>
            </a:r>
            <a:r>
              <a:rPr lang="en-US" sz="2000" b="1" dirty="0">
                <a:solidFill>
                  <a:schemeClr val="accent1">
                    <a:lumMod val="75000"/>
                  </a:schemeClr>
                </a:solidFill>
                <a:latin typeface="Arial Narrow" pitchFamily="34" charset="0"/>
              </a:rPr>
              <a:t> biopsy-proven </a:t>
            </a:r>
            <a:r>
              <a:rPr lang="en-US" sz="2000" b="1" dirty="0" err="1">
                <a:solidFill>
                  <a:schemeClr val="accent1">
                    <a:lumMod val="75000"/>
                  </a:schemeClr>
                </a:solidFill>
                <a:latin typeface="Arial Narrow" pitchFamily="34" charset="0"/>
              </a:rPr>
              <a:t>amyloidosis</a:t>
            </a:r>
            <a:r>
              <a:rPr lang="en-US" sz="2000" b="1" dirty="0">
                <a:solidFill>
                  <a:schemeClr val="accent1">
                    <a:lumMod val="75000"/>
                  </a:schemeClr>
                </a:solidFill>
                <a:latin typeface="Arial Narrow" pitchFamily="34" charset="0"/>
              </a:rPr>
              <a:t>) diagnosis of cardiac </a:t>
            </a:r>
            <a:r>
              <a:rPr lang="en-US" sz="2000" b="1" dirty="0" err="1">
                <a:solidFill>
                  <a:schemeClr val="accent1">
                    <a:lumMod val="75000"/>
                  </a:schemeClr>
                </a:solidFill>
                <a:latin typeface="Arial Narrow" pitchFamily="34" charset="0"/>
              </a:rPr>
              <a:t>amyloidosis</a:t>
            </a:r>
            <a:r>
              <a:rPr lang="en-US" sz="2000" b="1" dirty="0">
                <a:solidFill>
                  <a:schemeClr val="accent1">
                    <a:lumMod val="75000"/>
                  </a:schemeClr>
                </a:solidFill>
                <a:latin typeface="Arial Narrow" pitchFamily="34" charset="0"/>
              </a:rPr>
              <a:t> (I)</a:t>
            </a:r>
            <a:endParaRPr lang="ru-RU" sz="2000" b="1" dirty="0">
              <a:solidFill>
                <a:schemeClr val="accent1">
                  <a:lumMod val="75000"/>
                </a:schemeClr>
              </a:solidFill>
              <a:latin typeface="Arial Narrow" pitchFamily="34" charset="0"/>
            </a:endParaRPr>
          </a:p>
        </p:txBody>
      </p:sp>
      <p:sp>
        <p:nvSpPr>
          <p:cNvPr id="3" name="Содержимое 2"/>
          <p:cNvSpPr>
            <a:spLocks noGrp="1"/>
          </p:cNvSpPr>
          <p:nvPr>
            <p:ph idx="1"/>
          </p:nvPr>
        </p:nvSpPr>
        <p:spPr>
          <a:xfrm>
            <a:off x="214282" y="1232288"/>
            <a:ext cx="6143668" cy="3394472"/>
          </a:xfrm>
        </p:spPr>
        <p:txBody>
          <a:bodyPr>
            <a:normAutofit fontScale="47500" lnSpcReduction="20000"/>
          </a:bodyPr>
          <a:lstStyle/>
          <a:p>
            <a:pPr fontAlgn="auto"/>
            <a:r>
              <a:rPr lang="en-US" b="1" dirty="0">
                <a:latin typeface="Arial Narrow" pitchFamily="34" charset="0"/>
              </a:rPr>
              <a:t>Unexplained LV thickness (≥12 mm) plus 1 or 2:</a:t>
            </a:r>
            <a:endParaRPr lang="ru-RU" b="1" dirty="0">
              <a:latin typeface="Arial Narrow" pitchFamily="34" charset="0"/>
            </a:endParaRPr>
          </a:p>
          <a:p>
            <a:pPr fontAlgn="auto">
              <a:buNone/>
            </a:pPr>
            <a:r>
              <a:rPr lang="ru-RU" dirty="0">
                <a:latin typeface="Arial Narrow" pitchFamily="34" charset="0"/>
              </a:rPr>
              <a:t>1. </a:t>
            </a:r>
            <a:r>
              <a:rPr lang="en-US" dirty="0">
                <a:latin typeface="Arial Narrow" pitchFamily="34" charset="0"/>
              </a:rPr>
              <a:t>Characteristic echocardiography findings (≥ 2 of a, b, and c have to be present):</a:t>
            </a:r>
          </a:p>
          <a:p>
            <a:pPr lvl="1" fontAlgn="auto">
              <a:buNone/>
            </a:pPr>
            <a:r>
              <a:rPr lang="en-US" dirty="0">
                <a:latin typeface="Arial Narrow" pitchFamily="34" charset="0"/>
              </a:rPr>
              <a:t>a) Grade 2 or worse </a:t>
            </a:r>
            <a:r>
              <a:rPr lang="en-US" b="1" dirty="0">
                <a:latin typeface="Arial Narrow" pitchFamily="34" charset="0"/>
              </a:rPr>
              <a:t>diastolic dysfunction</a:t>
            </a:r>
          </a:p>
          <a:p>
            <a:pPr lvl="1" fontAlgn="auto">
              <a:buNone/>
            </a:pPr>
            <a:r>
              <a:rPr lang="en-US" dirty="0">
                <a:latin typeface="Arial Narrow" pitchFamily="34" charset="0"/>
              </a:rPr>
              <a:t>b) </a:t>
            </a:r>
            <a:r>
              <a:rPr lang="en-US" b="1" dirty="0">
                <a:latin typeface="Arial Narrow" pitchFamily="34" charset="0"/>
              </a:rPr>
              <a:t>Reduced tissue Doppler </a:t>
            </a:r>
            <a:r>
              <a:rPr lang="en-US" dirty="0">
                <a:latin typeface="Arial Narrow" pitchFamily="34" charset="0"/>
              </a:rPr>
              <a:t>sʹ, eʹ, and aʹ waves velocities (&lt;5 cm/s)</a:t>
            </a:r>
          </a:p>
          <a:p>
            <a:pPr lvl="1" fontAlgn="auto">
              <a:buNone/>
            </a:pPr>
            <a:r>
              <a:rPr lang="en-US" dirty="0">
                <a:latin typeface="Arial Narrow" pitchFamily="34" charset="0"/>
              </a:rPr>
              <a:t>c) </a:t>
            </a:r>
            <a:r>
              <a:rPr lang="en-US" b="1" dirty="0">
                <a:latin typeface="Arial Narrow" pitchFamily="34" charset="0"/>
              </a:rPr>
              <a:t>Decreased global longitudinal LV strain </a:t>
            </a:r>
            <a:r>
              <a:rPr lang="en-US" dirty="0">
                <a:latin typeface="Arial Narrow" pitchFamily="34" charset="0"/>
              </a:rPr>
              <a:t>(absolute value &lt; −15%).</a:t>
            </a:r>
          </a:p>
          <a:p>
            <a:pPr fontAlgn="auto">
              <a:buNone/>
            </a:pPr>
            <a:r>
              <a:rPr lang="en-US" dirty="0">
                <a:latin typeface="Arial Narrow" pitchFamily="34" charset="0"/>
              </a:rPr>
              <a:t>2.  </a:t>
            </a:r>
            <a:r>
              <a:rPr lang="en-US" dirty="0" err="1">
                <a:latin typeface="Arial Narrow" pitchFamily="34" charset="0"/>
              </a:rPr>
              <a:t>Multiparametric</a:t>
            </a:r>
            <a:r>
              <a:rPr lang="en-US" dirty="0">
                <a:latin typeface="Arial Narrow" pitchFamily="34" charset="0"/>
              </a:rPr>
              <a:t> </a:t>
            </a:r>
            <a:r>
              <a:rPr lang="en-US" dirty="0" err="1">
                <a:latin typeface="Arial Narrow" pitchFamily="34" charset="0"/>
              </a:rPr>
              <a:t>echocardiographic</a:t>
            </a:r>
            <a:r>
              <a:rPr lang="en-US" dirty="0">
                <a:latin typeface="Arial Narrow" pitchFamily="34" charset="0"/>
              </a:rPr>
              <a:t> score ≥8 points:</a:t>
            </a:r>
          </a:p>
          <a:p>
            <a:pPr lvl="1" fontAlgn="auto">
              <a:buNone/>
            </a:pPr>
            <a:r>
              <a:rPr lang="en-US" dirty="0">
                <a:latin typeface="Arial Narrow" pitchFamily="34" charset="0"/>
              </a:rPr>
              <a:t>a) </a:t>
            </a:r>
            <a:r>
              <a:rPr lang="en-US" b="1" dirty="0">
                <a:latin typeface="Arial Narrow" pitchFamily="34" charset="0"/>
              </a:rPr>
              <a:t>Relative LV wall thickness </a:t>
            </a:r>
            <a:r>
              <a:rPr lang="en-US" dirty="0">
                <a:latin typeface="Arial Narrow" pitchFamily="34" charset="0"/>
              </a:rPr>
              <a:t>(</a:t>
            </a:r>
            <a:r>
              <a:rPr lang="en-US" dirty="0" err="1">
                <a:latin typeface="Arial Narrow" pitchFamily="34" charset="0"/>
              </a:rPr>
              <a:t>IVS+PWT</a:t>
            </a:r>
            <a:r>
              <a:rPr lang="en-US" dirty="0">
                <a:latin typeface="Arial Narrow" pitchFamily="34" charset="0"/>
              </a:rPr>
              <a:t>)/</a:t>
            </a:r>
            <a:r>
              <a:rPr lang="en-US" dirty="0" err="1">
                <a:latin typeface="Arial Narrow" pitchFamily="34" charset="0"/>
              </a:rPr>
              <a:t>LVEDD</a:t>
            </a:r>
            <a:r>
              <a:rPr lang="en-US" dirty="0">
                <a:latin typeface="Arial Narrow" pitchFamily="34" charset="0"/>
              </a:rPr>
              <a:t> &gt;0.6</a:t>
            </a:r>
          </a:p>
          <a:p>
            <a:pPr lvl="1" fontAlgn="auto"/>
            <a:r>
              <a:rPr lang="en-US" dirty="0">
                <a:latin typeface="Arial Narrow" pitchFamily="34" charset="0"/>
              </a:rPr>
              <a:t>3 points</a:t>
            </a:r>
          </a:p>
          <a:p>
            <a:pPr lvl="1" fontAlgn="auto">
              <a:buNone/>
            </a:pPr>
            <a:r>
              <a:rPr lang="en-US" dirty="0">
                <a:latin typeface="Arial Narrow" pitchFamily="34" charset="0"/>
              </a:rPr>
              <a:t>b</a:t>
            </a:r>
            <a:r>
              <a:rPr lang="en-US" b="1" dirty="0">
                <a:latin typeface="Arial Narrow" pitchFamily="34" charset="0"/>
              </a:rPr>
              <a:t>) Doppler </a:t>
            </a:r>
            <a:r>
              <a:rPr lang="en-US" dirty="0">
                <a:latin typeface="Arial Narrow" pitchFamily="34" charset="0"/>
              </a:rPr>
              <a:t>E wave/eʹ wave velocities &gt;11</a:t>
            </a:r>
          </a:p>
          <a:p>
            <a:pPr lvl="1" fontAlgn="auto"/>
            <a:r>
              <a:rPr lang="en-US" dirty="0">
                <a:latin typeface="Arial Narrow" pitchFamily="34" charset="0"/>
              </a:rPr>
              <a:t>1 point</a:t>
            </a:r>
          </a:p>
          <a:p>
            <a:pPr lvl="1" fontAlgn="auto">
              <a:buNone/>
            </a:pPr>
            <a:r>
              <a:rPr lang="en-US" dirty="0">
                <a:latin typeface="Arial Narrow" pitchFamily="34" charset="0"/>
              </a:rPr>
              <a:t>c) </a:t>
            </a:r>
            <a:r>
              <a:rPr lang="en-US" b="1" dirty="0" err="1">
                <a:latin typeface="Arial Narrow" pitchFamily="34" charset="0"/>
              </a:rPr>
              <a:t>TAPSE</a:t>
            </a:r>
            <a:r>
              <a:rPr lang="en-US" dirty="0">
                <a:latin typeface="Arial Narrow" pitchFamily="34" charset="0"/>
              </a:rPr>
              <a:t> ≤ 19 mm</a:t>
            </a:r>
          </a:p>
          <a:p>
            <a:pPr lvl="1" fontAlgn="auto"/>
            <a:r>
              <a:rPr lang="en-US" dirty="0">
                <a:latin typeface="Arial Narrow" pitchFamily="34" charset="0"/>
              </a:rPr>
              <a:t>2 points</a:t>
            </a:r>
          </a:p>
          <a:p>
            <a:pPr lvl="1" fontAlgn="auto">
              <a:buNone/>
            </a:pPr>
            <a:r>
              <a:rPr lang="en-US" dirty="0">
                <a:latin typeface="Arial Narrow" pitchFamily="34" charset="0"/>
              </a:rPr>
              <a:t>d) </a:t>
            </a:r>
            <a:r>
              <a:rPr lang="en-US" b="1" dirty="0">
                <a:latin typeface="Arial Narrow" pitchFamily="34" charset="0"/>
              </a:rPr>
              <a:t>LV global longitudinal strain</a:t>
            </a:r>
            <a:r>
              <a:rPr lang="en-US" dirty="0">
                <a:latin typeface="Arial Narrow" pitchFamily="34" charset="0"/>
              </a:rPr>
              <a:t> absolute value ≤ −13%</a:t>
            </a:r>
          </a:p>
          <a:p>
            <a:pPr lvl="1" fontAlgn="auto"/>
            <a:r>
              <a:rPr lang="en-US" dirty="0">
                <a:latin typeface="Arial Narrow" pitchFamily="34" charset="0"/>
              </a:rPr>
              <a:t>1 point</a:t>
            </a:r>
          </a:p>
          <a:p>
            <a:pPr lvl="1" fontAlgn="auto">
              <a:buNone/>
            </a:pPr>
            <a:r>
              <a:rPr lang="en-US" dirty="0">
                <a:latin typeface="Arial Narrow" pitchFamily="34" charset="0"/>
              </a:rPr>
              <a:t>e) </a:t>
            </a:r>
            <a:r>
              <a:rPr lang="en-US" b="1" dirty="0">
                <a:latin typeface="Arial Narrow" pitchFamily="34" charset="0"/>
              </a:rPr>
              <a:t>Systolic longitudinal strain apex to base ratio </a:t>
            </a:r>
            <a:r>
              <a:rPr lang="en-US" dirty="0">
                <a:latin typeface="Arial Narrow" pitchFamily="34" charset="0"/>
              </a:rPr>
              <a:t>&gt; 2.9</a:t>
            </a:r>
          </a:p>
          <a:p>
            <a:pPr lvl="1" fontAlgn="auto"/>
            <a:r>
              <a:rPr lang="en-US" dirty="0">
                <a:latin typeface="Arial Narrow" pitchFamily="34" charset="0"/>
              </a:rPr>
              <a:t>3 points</a:t>
            </a:r>
          </a:p>
          <a:p>
            <a:endParaRPr lang="ru-RU" dirty="0">
              <a:latin typeface="Arial Narrow" pitchFamily="34" charset="0"/>
            </a:endParaRPr>
          </a:p>
        </p:txBody>
      </p:sp>
      <p:sp>
        <p:nvSpPr>
          <p:cNvPr id="4" name="Прямоугольник 3"/>
          <p:cNvSpPr/>
          <p:nvPr/>
        </p:nvSpPr>
        <p:spPr>
          <a:xfrm>
            <a:off x="4572000" y="3429006"/>
            <a:ext cx="4572000" cy="1384995"/>
          </a:xfrm>
          <a:prstGeom prst="rect">
            <a:avLst/>
          </a:prstGeom>
        </p:spPr>
        <p:txBody>
          <a:bodyPr>
            <a:spAutoFit/>
          </a:bodyPr>
          <a:lstStyle/>
          <a:p>
            <a:pPr algn="r">
              <a:buNone/>
            </a:pPr>
            <a:r>
              <a:rPr lang="en-US" sz="1200" dirty="0" err="1">
                <a:latin typeface="Arial Narrow" pitchFamily="34" charset="0"/>
              </a:rPr>
              <a:t>ECV</a:t>
            </a:r>
            <a:r>
              <a:rPr lang="en-US" sz="1200" dirty="0">
                <a:latin typeface="Arial Narrow" pitchFamily="34" charset="0"/>
              </a:rPr>
              <a:t>, extracellular volume; </a:t>
            </a:r>
          </a:p>
          <a:p>
            <a:pPr algn="r">
              <a:buNone/>
            </a:pPr>
            <a:r>
              <a:rPr lang="en-US" sz="1200" dirty="0">
                <a:latin typeface="Arial Narrow" pitchFamily="34" charset="0"/>
              </a:rPr>
              <a:t>IVS, </a:t>
            </a:r>
            <a:r>
              <a:rPr lang="en-US" sz="1200" dirty="0" err="1">
                <a:latin typeface="Arial Narrow" pitchFamily="34" charset="0"/>
              </a:rPr>
              <a:t>interventricular</a:t>
            </a:r>
            <a:r>
              <a:rPr lang="en-US" sz="1200" dirty="0">
                <a:latin typeface="Arial Narrow" pitchFamily="34" charset="0"/>
              </a:rPr>
              <a:t> septum; </a:t>
            </a:r>
          </a:p>
          <a:p>
            <a:pPr algn="r">
              <a:buNone/>
            </a:pPr>
            <a:r>
              <a:rPr lang="en-US" sz="1200" dirty="0" err="1">
                <a:latin typeface="Arial Narrow" pitchFamily="34" charset="0"/>
              </a:rPr>
              <a:t>LGE</a:t>
            </a:r>
            <a:r>
              <a:rPr lang="en-US" sz="1200" dirty="0">
                <a:latin typeface="Arial Narrow" pitchFamily="34" charset="0"/>
              </a:rPr>
              <a:t>, late gadolinium enhancement; </a:t>
            </a:r>
          </a:p>
          <a:p>
            <a:pPr algn="r">
              <a:buNone/>
            </a:pPr>
            <a:r>
              <a:rPr lang="en-US" sz="1200" dirty="0">
                <a:latin typeface="Arial Narrow" pitchFamily="34" charset="0"/>
              </a:rPr>
              <a:t>LV, left ventricular; </a:t>
            </a:r>
          </a:p>
          <a:p>
            <a:pPr algn="r">
              <a:buNone/>
            </a:pPr>
            <a:r>
              <a:rPr lang="en-US" sz="1200" dirty="0" err="1">
                <a:latin typeface="Arial Narrow" pitchFamily="34" charset="0"/>
              </a:rPr>
              <a:t>LVEDD</a:t>
            </a:r>
            <a:r>
              <a:rPr lang="en-US" sz="1200" dirty="0">
                <a:latin typeface="Arial Narrow" pitchFamily="34" charset="0"/>
              </a:rPr>
              <a:t>, left ventricular end-diastolic diameter; </a:t>
            </a:r>
          </a:p>
          <a:p>
            <a:pPr algn="r">
              <a:buNone/>
            </a:pPr>
            <a:r>
              <a:rPr lang="en-US" sz="1200" dirty="0" err="1">
                <a:latin typeface="Arial Narrow" pitchFamily="34" charset="0"/>
              </a:rPr>
              <a:t>PWT</a:t>
            </a:r>
            <a:r>
              <a:rPr lang="en-US" sz="1200" dirty="0">
                <a:latin typeface="Arial Narrow" pitchFamily="34" charset="0"/>
              </a:rPr>
              <a:t>, posterior wall thickness; </a:t>
            </a:r>
          </a:p>
          <a:p>
            <a:pPr algn="r">
              <a:buNone/>
            </a:pPr>
            <a:r>
              <a:rPr lang="en-US" sz="1200" dirty="0" err="1">
                <a:latin typeface="Arial Narrow" pitchFamily="34" charset="0"/>
              </a:rPr>
              <a:t>TAPSE</a:t>
            </a:r>
            <a:r>
              <a:rPr lang="en-US" sz="1200" dirty="0">
                <a:latin typeface="Arial Narrow" pitchFamily="34" charset="0"/>
              </a:rPr>
              <a:t>, tricuspid annular plane systolic excursion.</a:t>
            </a:r>
            <a:endParaRPr lang="ru-RU" sz="1200" dirty="0">
              <a:latin typeface="Arial Narrow" pitchFamily="34" charset="0"/>
            </a:endParaRPr>
          </a:p>
        </p:txBody>
      </p:sp>
      <p:sp>
        <p:nvSpPr>
          <p:cNvPr id="6" name="TextShape 2"/>
          <p:cNvSpPr txBox="1"/>
          <p:nvPr/>
        </p:nvSpPr>
        <p:spPr>
          <a:xfrm>
            <a:off x="2771760" y="4948014"/>
            <a:ext cx="6372240" cy="195486"/>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7" name="Picture 2"/>
          <p:cNvPicPr>
            <a:picLocks noChangeAspect="1" noChangeArrowheads="1"/>
          </p:cNvPicPr>
          <p:nvPr/>
        </p:nvPicPr>
        <p:blipFill>
          <a:blip r:embed="rId2" cstate="print"/>
          <a:srcRect t="15788" b="26316"/>
          <a:stretch>
            <a:fillRect/>
          </a:stretch>
        </p:blipFill>
        <p:spPr bwMode="auto">
          <a:xfrm>
            <a:off x="0" y="0"/>
            <a:ext cx="1214414" cy="535785"/>
          </a:xfrm>
          <a:prstGeom prst="rect">
            <a:avLst/>
          </a:prstGeom>
          <a:noFill/>
          <a:ln w="9525">
            <a:noFill/>
            <a:miter lim="800000"/>
            <a:headEnd/>
            <a:tailEnd/>
          </a:ln>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339445"/>
            <a:ext cx="8472518" cy="3394472"/>
          </a:xfrm>
        </p:spPr>
        <p:txBody>
          <a:bodyPr>
            <a:normAutofit/>
          </a:bodyPr>
          <a:lstStyle/>
          <a:p>
            <a:pPr>
              <a:buNone/>
            </a:pPr>
            <a:r>
              <a:rPr lang="en-US" sz="2000" b="1" dirty="0">
                <a:latin typeface="Arial Narrow" pitchFamily="34" charset="0"/>
              </a:rPr>
              <a:t>Characteristic </a:t>
            </a:r>
            <a:r>
              <a:rPr lang="en-US" sz="2000" b="1" dirty="0" err="1">
                <a:latin typeface="Arial Narrow" pitchFamily="34" charset="0"/>
              </a:rPr>
              <a:t>CMR</a:t>
            </a:r>
            <a:r>
              <a:rPr lang="en-US" sz="2000" b="1" dirty="0">
                <a:latin typeface="Arial Narrow" pitchFamily="34" charset="0"/>
              </a:rPr>
              <a:t> findings </a:t>
            </a:r>
          </a:p>
          <a:p>
            <a:pPr>
              <a:buNone/>
            </a:pPr>
            <a:r>
              <a:rPr lang="en-US" sz="2000" dirty="0">
                <a:latin typeface="Arial Narrow" pitchFamily="34" charset="0"/>
              </a:rPr>
              <a:t>(a and b have to be present):</a:t>
            </a:r>
            <a:endParaRPr lang="ru-RU" sz="2000" dirty="0">
              <a:latin typeface="Arial Narrow" pitchFamily="34" charset="0"/>
            </a:endParaRPr>
          </a:p>
          <a:p>
            <a:pPr>
              <a:buNone/>
            </a:pPr>
            <a:r>
              <a:rPr lang="en-US" sz="2000" dirty="0">
                <a:latin typeface="Arial Narrow" pitchFamily="34" charset="0"/>
              </a:rPr>
              <a:t>a) Diffuse </a:t>
            </a:r>
            <a:r>
              <a:rPr lang="en-US" sz="2000" dirty="0" err="1">
                <a:latin typeface="Arial Narrow" pitchFamily="34" charset="0"/>
              </a:rPr>
              <a:t>subendocardial</a:t>
            </a:r>
            <a:r>
              <a:rPr lang="en-US" sz="2000" dirty="0">
                <a:latin typeface="Arial Narrow" pitchFamily="34" charset="0"/>
              </a:rPr>
              <a:t> or </a:t>
            </a:r>
            <a:r>
              <a:rPr lang="en-US" sz="2000" dirty="0" err="1">
                <a:latin typeface="Arial Narrow" pitchFamily="34" charset="0"/>
              </a:rPr>
              <a:t>transmural</a:t>
            </a:r>
            <a:r>
              <a:rPr lang="en-US" sz="2000" dirty="0">
                <a:latin typeface="Arial Narrow" pitchFamily="34" charset="0"/>
              </a:rPr>
              <a:t> </a:t>
            </a:r>
            <a:r>
              <a:rPr lang="en-US" sz="2000" dirty="0" err="1">
                <a:latin typeface="Arial Narrow" pitchFamily="34" charset="0"/>
              </a:rPr>
              <a:t>LGE</a:t>
            </a:r>
            <a:endParaRPr lang="en-US" sz="2000" dirty="0">
              <a:latin typeface="Arial Narrow" pitchFamily="34" charset="0"/>
            </a:endParaRPr>
          </a:p>
          <a:p>
            <a:pPr>
              <a:buNone/>
            </a:pPr>
            <a:r>
              <a:rPr lang="en-US" sz="2000" dirty="0">
                <a:latin typeface="Arial Narrow" pitchFamily="34" charset="0"/>
              </a:rPr>
              <a:t>b) Abnormal gadolinium kinetics</a:t>
            </a:r>
          </a:p>
          <a:p>
            <a:pPr>
              <a:buNone/>
            </a:pPr>
            <a:r>
              <a:rPr lang="en-US" sz="2000" dirty="0">
                <a:latin typeface="Arial Narrow" pitchFamily="34" charset="0"/>
              </a:rPr>
              <a:t>c) </a:t>
            </a:r>
            <a:r>
              <a:rPr lang="en-US" sz="2000" dirty="0" err="1">
                <a:latin typeface="Arial Narrow" pitchFamily="34" charset="0"/>
              </a:rPr>
              <a:t>ECV</a:t>
            </a:r>
            <a:r>
              <a:rPr lang="en-US" sz="2000" dirty="0">
                <a:latin typeface="Arial Narrow" pitchFamily="34" charset="0"/>
              </a:rPr>
              <a:t> ≥0.40% (strongly supportive, </a:t>
            </a:r>
          </a:p>
          <a:p>
            <a:pPr>
              <a:buNone/>
            </a:pPr>
            <a:r>
              <a:rPr lang="en-US" sz="2000" dirty="0">
                <a:latin typeface="Arial Narrow" pitchFamily="34" charset="0"/>
              </a:rPr>
              <a:t>but not essential/diagnostic)</a:t>
            </a:r>
          </a:p>
          <a:p>
            <a:endParaRPr lang="ru-RU" sz="2000" dirty="0">
              <a:latin typeface="Arial Narrow" pitchFamily="34" charset="0"/>
            </a:endParaRPr>
          </a:p>
        </p:txBody>
      </p:sp>
      <p:sp>
        <p:nvSpPr>
          <p:cNvPr id="4" name="Прямоугольник 3"/>
          <p:cNvSpPr/>
          <p:nvPr/>
        </p:nvSpPr>
        <p:spPr>
          <a:xfrm>
            <a:off x="0" y="3643320"/>
            <a:ext cx="4572000" cy="1384995"/>
          </a:xfrm>
          <a:prstGeom prst="rect">
            <a:avLst/>
          </a:prstGeom>
        </p:spPr>
        <p:txBody>
          <a:bodyPr>
            <a:spAutoFit/>
          </a:bodyPr>
          <a:lstStyle/>
          <a:p>
            <a:pPr>
              <a:buNone/>
            </a:pPr>
            <a:r>
              <a:rPr lang="en-US" sz="1200" dirty="0" err="1">
                <a:latin typeface="Arial Narrow" pitchFamily="34" charset="0"/>
              </a:rPr>
              <a:t>ECV</a:t>
            </a:r>
            <a:r>
              <a:rPr lang="en-US" sz="1200" dirty="0">
                <a:latin typeface="Arial Narrow" pitchFamily="34" charset="0"/>
              </a:rPr>
              <a:t>, extracellular volume; </a:t>
            </a:r>
          </a:p>
          <a:p>
            <a:pPr>
              <a:buNone/>
            </a:pPr>
            <a:r>
              <a:rPr lang="en-US" sz="1200" dirty="0">
                <a:latin typeface="Arial Narrow" pitchFamily="34" charset="0"/>
              </a:rPr>
              <a:t>IVS, </a:t>
            </a:r>
            <a:r>
              <a:rPr lang="en-US" sz="1200" dirty="0" err="1">
                <a:latin typeface="Arial Narrow" pitchFamily="34" charset="0"/>
              </a:rPr>
              <a:t>interventricular</a:t>
            </a:r>
            <a:r>
              <a:rPr lang="en-US" sz="1200" dirty="0">
                <a:latin typeface="Arial Narrow" pitchFamily="34" charset="0"/>
              </a:rPr>
              <a:t> septum; </a:t>
            </a:r>
          </a:p>
          <a:p>
            <a:pPr>
              <a:buNone/>
            </a:pPr>
            <a:r>
              <a:rPr lang="en-US" sz="1200" dirty="0" err="1">
                <a:latin typeface="Arial Narrow" pitchFamily="34" charset="0"/>
              </a:rPr>
              <a:t>LGE</a:t>
            </a:r>
            <a:r>
              <a:rPr lang="en-US" sz="1200" dirty="0">
                <a:latin typeface="Arial Narrow" pitchFamily="34" charset="0"/>
              </a:rPr>
              <a:t>, late gadolinium enhancement; </a:t>
            </a:r>
          </a:p>
          <a:p>
            <a:pPr>
              <a:buNone/>
            </a:pPr>
            <a:r>
              <a:rPr lang="en-US" sz="1200" dirty="0">
                <a:latin typeface="Arial Narrow" pitchFamily="34" charset="0"/>
              </a:rPr>
              <a:t>LV, left ventricular; </a:t>
            </a:r>
          </a:p>
          <a:p>
            <a:pPr>
              <a:buNone/>
            </a:pPr>
            <a:r>
              <a:rPr lang="en-US" sz="1200" dirty="0" err="1">
                <a:latin typeface="Arial Narrow" pitchFamily="34" charset="0"/>
              </a:rPr>
              <a:t>LVEDD</a:t>
            </a:r>
            <a:r>
              <a:rPr lang="en-US" sz="1200" dirty="0">
                <a:latin typeface="Arial Narrow" pitchFamily="34" charset="0"/>
              </a:rPr>
              <a:t>, left ventricular end-diastolic diameter; </a:t>
            </a:r>
          </a:p>
          <a:p>
            <a:pPr>
              <a:buNone/>
            </a:pPr>
            <a:r>
              <a:rPr lang="en-US" sz="1200" dirty="0" err="1">
                <a:latin typeface="Arial Narrow" pitchFamily="34" charset="0"/>
              </a:rPr>
              <a:t>PWT</a:t>
            </a:r>
            <a:r>
              <a:rPr lang="en-US" sz="1200" dirty="0">
                <a:latin typeface="Arial Narrow" pitchFamily="34" charset="0"/>
              </a:rPr>
              <a:t>, posterior wall thickness; </a:t>
            </a:r>
          </a:p>
          <a:p>
            <a:pPr>
              <a:buNone/>
            </a:pPr>
            <a:r>
              <a:rPr lang="en-US" sz="1200" dirty="0" err="1">
                <a:latin typeface="Arial Narrow" pitchFamily="34" charset="0"/>
              </a:rPr>
              <a:t>TAPSE</a:t>
            </a:r>
            <a:r>
              <a:rPr lang="en-US" sz="1200" dirty="0">
                <a:latin typeface="Arial Narrow" pitchFamily="34" charset="0"/>
              </a:rPr>
              <a:t>, tricuspid annular plane systolic excursion.</a:t>
            </a:r>
            <a:endParaRPr lang="ru-RU" sz="1200" dirty="0">
              <a:latin typeface="Arial Narrow" pitchFamily="34" charset="0"/>
            </a:endParaRPr>
          </a:p>
        </p:txBody>
      </p:sp>
      <p:sp>
        <p:nvSpPr>
          <p:cNvPr id="5" name="TextShape 2"/>
          <p:cNvSpPr txBox="1"/>
          <p:nvPr/>
        </p:nvSpPr>
        <p:spPr>
          <a:xfrm>
            <a:off x="3286084" y="4786328"/>
            <a:ext cx="5857916" cy="357172"/>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6" name="Picture 2" descr="https://www.amyloidosis.org.uk/wp-content/uploads/2012/11/CMR-of-amyloid-in-heart.jpg"/>
          <p:cNvPicPr>
            <a:picLocks noChangeAspect="1" noChangeArrowheads="1"/>
          </p:cNvPicPr>
          <p:nvPr/>
        </p:nvPicPr>
        <p:blipFill>
          <a:blip r:embed="rId2" cstate="print"/>
          <a:srcRect/>
          <a:stretch>
            <a:fillRect/>
          </a:stretch>
        </p:blipFill>
        <p:spPr bwMode="auto">
          <a:xfrm>
            <a:off x="4714877" y="1500180"/>
            <a:ext cx="4243381" cy="2250297"/>
          </a:xfrm>
          <a:prstGeom prst="rect">
            <a:avLst/>
          </a:prstGeom>
          <a:noFill/>
        </p:spPr>
      </p:pic>
      <p:sp>
        <p:nvSpPr>
          <p:cNvPr id="7" name="Прямоугольник 6"/>
          <p:cNvSpPr/>
          <p:nvPr/>
        </p:nvSpPr>
        <p:spPr>
          <a:xfrm>
            <a:off x="4714876" y="3857634"/>
            <a:ext cx="4214842" cy="461665"/>
          </a:xfrm>
          <a:prstGeom prst="rect">
            <a:avLst/>
          </a:prstGeom>
        </p:spPr>
        <p:txBody>
          <a:bodyPr wrap="square">
            <a:spAutoFit/>
          </a:bodyPr>
          <a:lstStyle/>
          <a:p>
            <a:pPr algn="just"/>
            <a:r>
              <a:rPr lang="en-US" sz="1200" dirty="0">
                <a:latin typeface="Arial Narrow" pitchFamily="34" charset="0"/>
              </a:rPr>
              <a:t>Updates in Cardiac </a:t>
            </a:r>
            <a:r>
              <a:rPr lang="en-US" sz="1200" dirty="0" err="1">
                <a:latin typeface="Arial Narrow" pitchFamily="34" charset="0"/>
              </a:rPr>
              <a:t>Amyloidosis</a:t>
            </a:r>
            <a:r>
              <a:rPr lang="en-US" sz="1200" dirty="0">
                <a:latin typeface="Arial Narrow" pitchFamily="34" charset="0"/>
              </a:rPr>
              <a:t>: A Review; </a:t>
            </a:r>
            <a:r>
              <a:rPr lang="en-US" sz="1200" dirty="0" err="1">
                <a:latin typeface="Arial Narrow" pitchFamily="34" charset="0"/>
              </a:rPr>
              <a:t>Banypersad</a:t>
            </a:r>
            <a:r>
              <a:rPr lang="en-US" sz="1200" dirty="0">
                <a:latin typeface="Arial Narrow" pitchFamily="34" charset="0"/>
              </a:rPr>
              <a:t> S et al;  J Am Heart Assoc 2012.</a:t>
            </a:r>
            <a:endParaRPr lang="ru-RU" sz="1200" dirty="0">
              <a:latin typeface="Arial Narrow" pitchFamily="34" charset="0"/>
            </a:endParaRPr>
          </a:p>
        </p:txBody>
      </p:sp>
      <p:sp>
        <p:nvSpPr>
          <p:cNvPr id="9" name="Заголовок 1"/>
          <p:cNvSpPr>
            <a:spLocks noGrp="1"/>
          </p:cNvSpPr>
          <p:nvPr>
            <p:ph type="title"/>
          </p:nvPr>
        </p:nvSpPr>
        <p:spPr>
          <a:xfrm>
            <a:off x="1428728" y="107139"/>
            <a:ext cx="7072362" cy="1035852"/>
          </a:xfrm>
        </p:spPr>
        <p:txBody>
          <a:bodyPr>
            <a:noAutofit/>
          </a:bodyPr>
          <a:lstStyle/>
          <a:p>
            <a:r>
              <a:rPr lang="en-US" sz="2000" b="1" dirty="0" err="1">
                <a:solidFill>
                  <a:schemeClr val="accent1">
                    <a:lumMod val="75000"/>
                  </a:schemeClr>
                </a:solidFill>
                <a:latin typeface="Arial Narrow" pitchFamily="34" charset="0"/>
              </a:rPr>
              <a:t>Echocardiographic</a:t>
            </a:r>
            <a:r>
              <a:rPr lang="en-US" sz="2000" b="1" dirty="0">
                <a:solidFill>
                  <a:schemeClr val="accent1">
                    <a:lumMod val="75000"/>
                  </a:schemeClr>
                </a:solidFill>
                <a:latin typeface="Arial Narrow" pitchFamily="34" charset="0"/>
              </a:rPr>
              <a:t> and cardiac magnetic resonance criteria for non-invasive and invasive (with </a:t>
            </a:r>
            <a:r>
              <a:rPr lang="en-US" sz="2000" b="1" dirty="0" err="1">
                <a:solidFill>
                  <a:schemeClr val="accent1">
                    <a:lumMod val="75000"/>
                  </a:schemeClr>
                </a:solidFill>
                <a:latin typeface="Arial Narrow" pitchFamily="34" charset="0"/>
              </a:rPr>
              <a:t>extracardiac</a:t>
            </a:r>
            <a:r>
              <a:rPr lang="en-US" sz="2000" b="1" dirty="0">
                <a:solidFill>
                  <a:schemeClr val="accent1">
                    <a:lumMod val="75000"/>
                  </a:schemeClr>
                </a:solidFill>
                <a:latin typeface="Arial Narrow" pitchFamily="34" charset="0"/>
              </a:rPr>
              <a:t> biopsy-proven </a:t>
            </a:r>
            <a:r>
              <a:rPr lang="en-US" sz="2000" b="1" dirty="0" err="1">
                <a:solidFill>
                  <a:schemeClr val="accent1">
                    <a:lumMod val="75000"/>
                  </a:schemeClr>
                </a:solidFill>
                <a:latin typeface="Arial Narrow" pitchFamily="34" charset="0"/>
              </a:rPr>
              <a:t>amyloidosis</a:t>
            </a:r>
            <a:r>
              <a:rPr lang="en-US" sz="2000" b="1" dirty="0">
                <a:solidFill>
                  <a:schemeClr val="accent1">
                    <a:lumMod val="75000"/>
                  </a:schemeClr>
                </a:solidFill>
                <a:latin typeface="Arial Narrow" pitchFamily="34" charset="0"/>
              </a:rPr>
              <a:t>) diagnosis of cardiac </a:t>
            </a:r>
            <a:r>
              <a:rPr lang="en-US" sz="2000" b="1" dirty="0" err="1">
                <a:solidFill>
                  <a:schemeClr val="accent1">
                    <a:lumMod val="75000"/>
                  </a:schemeClr>
                </a:solidFill>
                <a:latin typeface="Arial Narrow" pitchFamily="34" charset="0"/>
              </a:rPr>
              <a:t>amyloidosis</a:t>
            </a:r>
            <a:r>
              <a:rPr lang="en-US" sz="2000" b="1" dirty="0">
                <a:solidFill>
                  <a:schemeClr val="accent1">
                    <a:lumMod val="75000"/>
                  </a:schemeClr>
                </a:solidFill>
                <a:latin typeface="Arial Narrow" pitchFamily="34" charset="0"/>
              </a:rPr>
              <a:t> (II)</a:t>
            </a:r>
            <a:endParaRPr lang="ru-RU" sz="2000" b="1" dirty="0">
              <a:solidFill>
                <a:schemeClr val="accent1">
                  <a:lumMod val="75000"/>
                </a:schemeClr>
              </a:solidFill>
              <a:latin typeface="Arial Narrow" pitchFamily="34" charset="0"/>
            </a:endParaRPr>
          </a:p>
        </p:txBody>
      </p:sp>
      <p:pic>
        <p:nvPicPr>
          <p:cNvPr id="8" name="Picture 2"/>
          <p:cNvPicPr>
            <a:picLocks noChangeAspect="1" noChangeArrowheads="1"/>
          </p:cNvPicPr>
          <p:nvPr/>
        </p:nvPicPr>
        <p:blipFill>
          <a:blip r:embed="rId3" cstate="print"/>
          <a:srcRect t="15788" b="26316"/>
          <a:stretch>
            <a:fillRect/>
          </a:stretch>
        </p:blipFill>
        <p:spPr bwMode="auto">
          <a:xfrm>
            <a:off x="0" y="0"/>
            <a:ext cx="1285852" cy="535785"/>
          </a:xfrm>
          <a:prstGeom prst="rect">
            <a:avLst/>
          </a:prstGeom>
          <a:noFill/>
          <a:ln w="9525">
            <a:noFill/>
            <a:miter lim="800000"/>
            <a:headEnd/>
            <a:tailEnd/>
          </a:ln>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p:cNvSpPr txBox="1"/>
          <p:nvPr/>
        </p:nvSpPr>
        <p:spPr>
          <a:xfrm>
            <a:off x="3072926" y="4929204"/>
            <a:ext cx="6071074" cy="214296"/>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47" name="Main graphic"/>
          <p:cNvPicPr/>
          <p:nvPr/>
        </p:nvPicPr>
        <p:blipFill>
          <a:blip r:embed="rId3" cstate="print">
            <a:duotone>
              <a:schemeClr val="accent1">
                <a:shade val="45000"/>
                <a:satMod val="135000"/>
              </a:schemeClr>
              <a:prstClr val="white"/>
            </a:duotone>
            <a:lum bright="2000" contrast="64000"/>
          </a:blip>
          <a:stretch/>
        </p:blipFill>
        <p:spPr>
          <a:xfrm>
            <a:off x="1643042" y="964395"/>
            <a:ext cx="7206548" cy="3728352"/>
          </a:xfrm>
          <a:prstGeom prst="rect">
            <a:avLst/>
          </a:prstGeom>
          <a:ln>
            <a:noFill/>
          </a:ln>
        </p:spPr>
      </p:pic>
      <p:sp>
        <p:nvSpPr>
          <p:cNvPr id="6" name="Заголовок 1"/>
          <p:cNvSpPr>
            <a:spLocks noGrp="1"/>
          </p:cNvSpPr>
          <p:nvPr>
            <p:ph type="title"/>
          </p:nvPr>
        </p:nvSpPr>
        <p:spPr>
          <a:xfrm>
            <a:off x="1500166" y="87474"/>
            <a:ext cx="7196978" cy="475562"/>
          </a:xfrm>
        </p:spPr>
        <p:txBody>
          <a:bodyPr>
            <a:normAutofit fontScale="90000"/>
          </a:bodyPr>
          <a:lstStyle/>
          <a:p>
            <a:r>
              <a:rPr lang="en-US" sz="3200" b="1" dirty="0">
                <a:solidFill>
                  <a:schemeClr val="accent1">
                    <a:lumMod val="75000"/>
                  </a:schemeClr>
                </a:solidFill>
                <a:latin typeface="Arial Narrow" pitchFamily="34" charset="0"/>
              </a:rPr>
              <a:t>Screening for cardiac </a:t>
            </a:r>
            <a:r>
              <a:rPr lang="en-US" sz="3200" b="1" dirty="0" err="1">
                <a:solidFill>
                  <a:schemeClr val="accent1">
                    <a:lumMod val="75000"/>
                  </a:schemeClr>
                </a:solidFill>
                <a:latin typeface="Arial Narrow" pitchFamily="34" charset="0"/>
              </a:rPr>
              <a:t>amyloidosis</a:t>
            </a:r>
            <a:r>
              <a:rPr lang="en-US" sz="3200" b="1" dirty="0">
                <a:solidFill>
                  <a:schemeClr val="accent1">
                    <a:lumMod val="75000"/>
                  </a:schemeClr>
                </a:solidFill>
                <a:latin typeface="Arial Narrow" pitchFamily="34" charset="0"/>
              </a:rPr>
              <a:t>.</a:t>
            </a:r>
            <a:endParaRPr lang="ru-RU" sz="3200" b="1" dirty="0">
              <a:solidFill>
                <a:schemeClr val="accent1">
                  <a:lumMod val="75000"/>
                </a:schemeClr>
              </a:solidFill>
              <a:latin typeface="Arial Narrow" pitchFamily="34" charset="0"/>
            </a:endParaRPr>
          </a:p>
        </p:txBody>
      </p:sp>
      <p:pic>
        <p:nvPicPr>
          <p:cNvPr id="7" name="Picture 4" descr="An external file that holds a picture, illustration, etc.&#10;Object name is EHF2-6-1128-g001.jpg"/>
          <p:cNvPicPr>
            <a:picLocks noChangeAspect="1" noChangeArrowheads="1"/>
          </p:cNvPicPr>
          <p:nvPr/>
        </p:nvPicPr>
        <p:blipFill>
          <a:blip r:embed="rId4" cstate="print">
            <a:duotone>
              <a:schemeClr val="accent2">
                <a:shade val="45000"/>
                <a:satMod val="135000"/>
              </a:schemeClr>
              <a:prstClr val="white"/>
            </a:duotone>
            <a:lum contrast="42000"/>
          </a:blip>
          <a:srcRect l="5618" r="6742" b="81504"/>
          <a:stretch>
            <a:fillRect/>
          </a:stretch>
        </p:blipFill>
        <p:spPr bwMode="auto">
          <a:xfrm>
            <a:off x="142844" y="1017974"/>
            <a:ext cx="3786214" cy="1026114"/>
          </a:xfrm>
          <a:prstGeom prst="rect">
            <a:avLst/>
          </a:prstGeom>
          <a:noFill/>
        </p:spPr>
      </p:pic>
      <p:pic>
        <p:nvPicPr>
          <p:cNvPr id="8" name="Picture 2"/>
          <p:cNvPicPr>
            <a:picLocks noChangeAspect="1" noChangeArrowheads="1"/>
          </p:cNvPicPr>
          <p:nvPr/>
        </p:nvPicPr>
        <p:blipFill>
          <a:blip r:embed="rId5" cstate="print"/>
          <a:srcRect t="15788" b="26316"/>
          <a:stretch>
            <a:fillRect/>
          </a:stretch>
        </p:blipFill>
        <p:spPr bwMode="auto">
          <a:xfrm>
            <a:off x="0" y="0"/>
            <a:ext cx="1285852" cy="535785"/>
          </a:xfrm>
          <a:prstGeom prst="rect">
            <a:avLst/>
          </a:prstGeom>
          <a:noFill/>
          <a:ln w="9525">
            <a:noFill/>
            <a:miter lim="800000"/>
            <a:headEnd/>
            <a:tailEnd/>
          </a:ln>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
        <p:nvSpPr>
          <p:cNvPr id="2" name="Заголовок 1"/>
          <p:cNvSpPr>
            <a:spLocks noGrp="1"/>
          </p:cNvSpPr>
          <p:nvPr>
            <p:ph type="title"/>
          </p:nvPr>
        </p:nvSpPr>
        <p:spPr>
          <a:xfrm>
            <a:off x="1214414" y="107139"/>
            <a:ext cx="7372344" cy="329789"/>
          </a:xfrm>
        </p:spPr>
        <p:txBody>
          <a:bodyPr>
            <a:noAutofit/>
          </a:bodyPr>
          <a:lstStyle/>
          <a:p>
            <a:r>
              <a:rPr lang="en-US" sz="2400" b="1" dirty="0">
                <a:solidFill>
                  <a:schemeClr val="accent1">
                    <a:lumMod val="75000"/>
                  </a:schemeClr>
                </a:solidFill>
                <a:latin typeface="Arial Narrow" pitchFamily="34" charset="0"/>
              </a:rPr>
              <a:t>Cardiac and </a:t>
            </a:r>
            <a:r>
              <a:rPr lang="en-US" sz="2400" b="1" dirty="0" err="1">
                <a:solidFill>
                  <a:schemeClr val="accent1">
                    <a:lumMod val="75000"/>
                  </a:schemeClr>
                </a:solidFill>
                <a:latin typeface="Arial Narrow" pitchFamily="34" charset="0"/>
              </a:rPr>
              <a:t>extracardiac</a:t>
            </a:r>
            <a:r>
              <a:rPr lang="en-US" sz="2400" b="1" dirty="0">
                <a:solidFill>
                  <a:schemeClr val="accent1">
                    <a:lumMod val="75000"/>
                  </a:schemeClr>
                </a:solidFill>
                <a:latin typeface="Arial Narrow" pitchFamily="34" charset="0"/>
              </a:rPr>
              <a:t> </a:t>
            </a:r>
            <a:r>
              <a:rPr lang="en-US" sz="2400" b="1" dirty="0" err="1">
                <a:solidFill>
                  <a:schemeClr val="accent1">
                    <a:lumMod val="75000"/>
                  </a:schemeClr>
                </a:solidFill>
                <a:latin typeface="Arial Narrow" pitchFamily="34" charset="0"/>
              </a:rPr>
              <a:t>amyloidosis</a:t>
            </a:r>
            <a:r>
              <a:rPr lang="en-US" sz="2400" b="1" dirty="0">
                <a:solidFill>
                  <a:schemeClr val="accent1">
                    <a:lumMod val="75000"/>
                  </a:schemeClr>
                </a:solidFill>
                <a:latin typeface="Arial Narrow" pitchFamily="34" charset="0"/>
              </a:rPr>
              <a:t> red flags</a:t>
            </a:r>
            <a:endParaRPr lang="ru-RU" sz="2400" b="1" dirty="0">
              <a:solidFill>
                <a:schemeClr val="accent1">
                  <a:lumMod val="75000"/>
                </a:schemeClr>
              </a:solidFill>
              <a:latin typeface="Arial Narrow" pitchFamily="34" charset="0"/>
            </a:endParaRPr>
          </a:p>
        </p:txBody>
      </p:sp>
      <p:graphicFrame>
        <p:nvGraphicFramePr>
          <p:cNvPr id="4" name="Содержимое 3"/>
          <p:cNvGraphicFramePr>
            <a:graphicFrameLocks noGrp="1"/>
          </p:cNvGraphicFramePr>
          <p:nvPr>
            <p:ph idx="1"/>
          </p:nvPr>
        </p:nvGraphicFramePr>
        <p:xfrm>
          <a:off x="428596" y="535767"/>
          <a:ext cx="7992888" cy="4388052"/>
        </p:xfrm>
        <a:graphic>
          <a:graphicData uri="http://schemas.openxmlformats.org/drawingml/2006/table">
            <a:tbl>
              <a:tblPr/>
              <a:tblGrid>
                <a:gridCol w="1319515">
                  <a:extLst>
                    <a:ext uri="{9D8B030D-6E8A-4147-A177-3AD203B41FA5}">
                      <a16:colId xmlns:a16="http://schemas.microsoft.com/office/drawing/2014/main" val="20000"/>
                    </a:ext>
                  </a:extLst>
                </a:gridCol>
                <a:gridCol w="3288998">
                  <a:extLst>
                    <a:ext uri="{9D8B030D-6E8A-4147-A177-3AD203B41FA5}">
                      <a16:colId xmlns:a16="http://schemas.microsoft.com/office/drawing/2014/main" val="20001"/>
                    </a:ext>
                  </a:extLst>
                </a:gridCol>
                <a:gridCol w="3384375">
                  <a:extLst>
                    <a:ext uri="{9D8B030D-6E8A-4147-A177-3AD203B41FA5}">
                      <a16:colId xmlns:a16="http://schemas.microsoft.com/office/drawing/2014/main" val="20002"/>
                    </a:ext>
                  </a:extLst>
                </a:gridCol>
              </a:tblGrid>
              <a:tr h="441851">
                <a:tc>
                  <a:txBody>
                    <a:bodyPr/>
                    <a:lstStyle/>
                    <a:p>
                      <a:pPr algn="l" fontAlgn="auto"/>
                      <a:r>
                        <a:rPr lang="en-US" sz="1100" b="1" dirty="0">
                          <a:latin typeface="Arial Narrow" pitchFamily="34" charset="0"/>
                        </a:rPr>
                        <a:t>Type</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auto"/>
                      <a:r>
                        <a:rPr lang="en-US" sz="1500" b="1" dirty="0">
                          <a:solidFill>
                            <a:srgbClr val="C00000"/>
                          </a:solidFill>
                          <a:latin typeface="Arial Narrow" pitchFamily="34" charset="0"/>
                        </a:rPr>
                        <a:t>Red flag</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auto"/>
                      <a:r>
                        <a:rPr lang="en-US" sz="1100" b="1">
                          <a:latin typeface="Arial Narrow" pitchFamily="34" charset="0"/>
                        </a:rPr>
                        <a:t>Amyloidosis where it is most frequently found</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7518">
                <a:tc>
                  <a:txBody>
                    <a:bodyPr/>
                    <a:lstStyle/>
                    <a:p>
                      <a:pPr fontAlgn="auto"/>
                      <a:r>
                        <a:rPr lang="en-US" sz="1200" b="1" dirty="0" err="1">
                          <a:latin typeface="Arial Narrow" pitchFamily="34" charset="0"/>
                        </a:rPr>
                        <a:t>Extracardiac</a:t>
                      </a:r>
                      <a:endParaRPr lang="en-US" sz="1200" b="0" dirty="0">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endParaRPr lang="ru-RU" sz="1100" b="0">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endParaRPr lang="ru-RU" sz="1100" b="0">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7518">
                <a:tc>
                  <a:txBody>
                    <a:bodyPr/>
                    <a:lstStyle/>
                    <a:p>
                      <a:pPr fontAlgn="auto"/>
                      <a:r>
                        <a:rPr lang="en-US" sz="1100" b="0">
                          <a:latin typeface="Arial Narrow" pitchFamily="34" charset="0"/>
                        </a:rPr>
                        <a:t> Clinical</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Polyneuropathy</a:t>
                      </a:r>
                      <a:endParaRPr lang="en-US" sz="1200" b="1" dirty="0">
                        <a:solidFill>
                          <a:srgbClr val="0070C0"/>
                        </a:solidFill>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a:solidFill>
                            <a:srgbClr val="0070C0"/>
                          </a:solidFill>
                          <a:latin typeface="Arial Narrow" pitchFamily="34" charset="0"/>
                        </a:rPr>
                        <a:t>ATTRv, AL, AA, AGel</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7518">
                <a:tc rowSpan="12">
                  <a:txBody>
                    <a:bodyPr/>
                    <a:lstStyle/>
                    <a:p>
                      <a:pPr fontAlgn="auto"/>
                      <a:endParaRPr lang="ru-RU" sz="1100" b="0">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Dysautonomia</a:t>
                      </a:r>
                      <a:endParaRPr lang="en-US" sz="1200" b="1" dirty="0">
                        <a:solidFill>
                          <a:srgbClr val="0070C0"/>
                        </a:solidFill>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a:t>
                      </a:r>
                      <a:r>
                        <a:rPr lang="en-US" sz="1200" b="1" dirty="0">
                          <a:solidFill>
                            <a:srgbClr val="0070C0"/>
                          </a:solidFill>
                          <a:latin typeface="Arial Narrow" pitchFamily="34" charset="0"/>
                        </a:rPr>
                        <a:t>, AL</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7518">
                <a:tc vMerge="1">
                  <a:txBody>
                    <a:bodyPr/>
                    <a:lstStyle/>
                    <a:p>
                      <a:endParaRPr lang="ru-RU"/>
                    </a:p>
                  </a:txBody>
                  <a:tcPr/>
                </a:tc>
                <a:tc>
                  <a:txBody>
                    <a:bodyPr/>
                    <a:lstStyle/>
                    <a:p>
                      <a:pPr fontAlgn="auto"/>
                      <a:r>
                        <a:rPr lang="en-US" sz="1200" b="1" dirty="0">
                          <a:solidFill>
                            <a:srgbClr val="0070C0"/>
                          </a:solidFill>
                          <a:latin typeface="Arial Narrow" pitchFamily="34" charset="0"/>
                        </a:rPr>
                        <a:t>Skin bruising</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a:solidFill>
                            <a:srgbClr val="0070C0"/>
                          </a:solidFill>
                          <a:latin typeface="Arial Narrow" pitchFamily="34" charset="0"/>
                        </a:rPr>
                        <a:t>AL</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4658">
                <a:tc vMerge="1">
                  <a:txBody>
                    <a:bodyPr/>
                    <a:lstStyle/>
                    <a:p>
                      <a:endParaRPr lang="ru-RU"/>
                    </a:p>
                  </a:txBody>
                  <a:tcPr/>
                </a:tc>
                <a:tc>
                  <a:txBody>
                    <a:bodyPr/>
                    <a:lstStyle/>
                    <a:p>
                      <a:pPr fontAlgn="auto"/>
                      <a:r>
                        <a:rPr lang="en-US" sz="1100" b="0">
                          <a:latin typeface="Arial Narrow" pitchFamily="34" charset="0"/>
                        </a:rPr>
                        <a:t>Skin discoloration</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100" b="0">
                          <a:latin typeface="Arial Narrow" pitchFamily="34" charset="0"/>
                        </a:rPr>
                        <a:t>AApoAI</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4658">
                <a:tc vMerge="1">
                  <a:txBody>
                    <a:bodyPr/>
                    <a:lstStyle/>
                    <a:p>
                      <a:endParaRPr lang="ru-RU"/>
                    </a:p>
                  </a:txBody>
                  <a:tcPr/>
                </a:tc>
                <a:tc>
                  <a:txBody>
                    <a:bodyPr/>
                    <a:lstStyle/>
                    <a:p>
                      <a:pPr fontAlgn="auto"/>
                      <a:r>
                        <a:rPr lang="en-US" sz="1100" b="0">
                          <a:latin typeface="Arial Narrow" pitchFamily="34" charset="0"/>
                        </a:rPr>
                        <a:t>Cutis laxa</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100" b="0">
                          <a:latin typeface="Arial Narrow" pitchFamily="34" charset="0"/>
                        </a:rPr>
                        <a:t>AGel</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7518">
                <a:tc vMerge="1">
                  <a:txBody>
                    <a:bodyPr/>
                    <a:lstStyle/>
                    <a:p>
                      <a:endParaRPr lang="ru-RU"/>
                    </a:p>
                  </a:txBody>
                  <a:tcPr/>
                </a:tc>
                <a:tc>
                  <a:txBody>
                    <a:bodyPr/>
                    <a:lstStyle/>
                    <a:p>
                      <a:pPr fontAlgn="auto"/>
                      <a:r>
                        <a:rPr lang="en-US" sz="1200" b="1" dirty="0" err="1">
                          <a:solidFill>
                            <a:srgbClr val="0070C0"/>
                          </a:solidFill>
                          <a:latin typeface="Arial Narrow" pitchFamily="34" charset="0"/>
                        </a:rPr>
                        <a:t>Macroglossia</a:t>
                      </a:r>
                      <a:endParaRPr lang="en-US" sz="1200" b="1" dirty="0">
                        <a:solidFill>
                          <a:srgbClr val="0070C0"/>
                        </a:solidFill>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a:solidFill>
                            <a:srgbClr val="0070C0"/>
                          </a:solidFill>
                          <a:latin typeface="Arial Narrow" pitchFamily="34" charset="0"/>
                        </a:rPr>
                        <a:t>AL</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7518">
                <a:tc vMerge="1">
                  <a:txBody>
                    <a:bodyPr/>
                    <a:lstStyle/>
                    <a:p>
                      <a:endParaRPr lang="ru-RU"/>
                    </a:p>
                  </a:txBody>
                  <a:tcPr/>
                </a:tc>
                <a:tc>
                  <a:txBody>
                    <a:bodyPr/>
                    <a:lstStyle/>
                    <a:p>
                      <a:pPr fontAlgn="auto"/>
                      <a:r>
                        <a:rPr lang="en-US" sz="1200" b="1" dirty="0">
                          <a:solidFill>
                            <a:srgbClr val="0070C0"/>
                          </a:solidFill>
                          <a:latin typeface="Arial Narrow" pitchFamily="34" charset="0"/>
                        </a:rPr>
                        <a:t>Deafness</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a:solidFill>
                            <a:srgbClr val="0070C0"/>
                          </a:solidFill>
                          <a:latin typeface="Arial Narrow" pitchFamily="34" charset="0"/>
                        </a:rPr>
                        <a:t>ATTRwt</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1791">
                <a:tc vMerge="1">
                  <a:txBody>
                    <a:bodyPr/>
                    <a:lstStyle/>
                    <a:p>
                      <a:endParaRPr lang="ru-RU"/>
                    </a:p>
                  </a:txBody>
                  <a:tcPr/>
                </a:tc>
                <a:tc>
                  <a:txBody>
                    <a:bodyPr/>
                    <a:lstStyle/>
                    <a:p>
                      <a:pPr fontAlgn="auto"/>
                      <a:r>
                        <a:rPr lang="en-US" sz="1200" b="1" dirty="0">
                          <a:solidFill>
                            <a:srgbClr val="0070C0"/>
                          </a:solidFill>
                          <a:latin typeface="Arial Narrow" pitchFamily="34" charset="0"/>
                        </a:rPr>
                        <a:t>Bilateral carpal tunnel syndrome</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a:solidFill>
                            <a:srgbClr val="0070C0"/>
                          </a:solidFill>
                          <a:latin typeface="Arial Narrow" pitchFamily="34" charset="0"/>
                        </a:rPr>
                        <a:t>ATTRv, ATTRwt</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1791">
                <a:tc vMerge="1">
                  <a:txBody>
                    <a:bodyPr/>
                    <a:lstStyle/>
                    <a:p>
                      <a:endParaRPr lang="ru-RU"/>
                    </a:p>
                  </a:txBody>
                  <a:tcPr/>
                </a:tc>
                <a:tc>
                  <a:txBody>
                    <a:bodyPr/>
                    <a:lstStyle/>
                    <a:p>
                      <a:pPr fontAlgn="auto"/>
                      <a:r>
                        <a:rPr lang="en-US" sz="1200" b="1" dirty="0">
                          <a:solidFill>
                            <a:srgbClr val="0070C0"/>
                          </a:solidFill>
                          <a:latin typeface="Arial Narrow" pitchFamily="34" charset="0"/>
                        </a:rPr>
                        <a:t>Ruptured biceps tendon</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ATTRwt</a:t>
                      </a:r>
                      <a:endParaRPr lang="en-US" sz="1200" b="1" dirty="0">
                        <a:solidFill>
                          <a:srgbClr val="0070C0"/>
                        </a:solidFill>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1791">
                <a:tc vMerge="1">
                  <a:txBody>
                    <a:bodyPr/>
                    <a:lstStyle/>
                    <a:p>
                      <a:endParaRPr lang="ru-RU"/>
                    </a:p>
                  </a:txBody>
                  <a:tcPr/>
                </a:tc>
                <a:tc>
                  <a:txBody>
                    <a:bodyPr/>
                    <a:lstStyle/>
                    <a:p>
                      <a:pPr fontAlgn="auto"/>
                      <a:r>
                        <a:rPr lang="en-US" sz="1200" b="0" dirty="0">
                          <a:solidFill>
                            <a:schemeClr val="tx1"/>
                          </a:solidFill>
                          <a:latin typeface="Arial Narrow" pitchFamily="34" charset="0"/>
                        </a:rPr>
                        <a:t>Lumbar spinal stenosis</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ATTRwt</a:t>
                      </a:r>
                      <a:endParaRPr lang="en-US" sz="1200" b="1" dirty="0">
                        <a:solidFill>
                          <a:srgbClr val="0070C0"/>
                        </a:solidFill>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7518">
                <a:tc vMerge="1">
                  <a:txBody>
                    <a:bodyPr/>
                    <a:lstStyle/>
                    <a:p>
                      <a:endParaRPr lang="ru-RU"/>
                    </a:p>
                  </a:txBody>
                  <a:tcPr/>
                </a:tc>
                <a:tc>
                  <a:txBody>
                    <a:bodyPr/>
                    <a:lstStyle/>
                    <a:p>
                      <a:pPr fontAlgn="auto"/>
                      <a:r>
                        <a:rPr lang="en-US" sz="1200" b="0" dirty="0">
                          <a:solidFill>
                            <a:schemeClr val="tx1"/>
                          </a:solidFill>
                          <a:latin typeface="Arial Narrow" pitchFamily="34" charset="0"/>
                        </a:rPr>
                        <a:t>Vitreous deposits</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ATTRv</a:t>
                      </a:r>
                      <a:endParaRPr lang="en-US" sz="1200" b="1" dirty="0">
                        <a:solidFill>
                          <a:srgbClr val="0070C0"/>
                        </a:solidFill>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71791">
                <a:tc vMerge="1">
                  <a:txBody>
                    <a:bodyPr/>
                    <a:lstStyle/>
                    <a:p>
                      <a:endParaRPr lang="ru-RU"/>
                    </a:p>
                  </a:txBody>
                  <a:tcPr/>
                </a:tc>
                <a:tc>
                  <a:txBody>
                    <a:bodyPr/>
                    <a:lstStyle/>
                    <a:p>
                      <a:pPr fontAlgn="auto"/>
                      <a:r>
                        <a:rPr lang="en-US" sz="1100" b="0">
                          <a:latin typeface="Arial Narrow" pitchFamily="34" charset="0"/>
                        </a:rPr>
                        <a:t>Corneal lattice dystrophy</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100" b="0">
                          <a:latin typeface="Arial Narrow" pitchFamily="34" charset="0"/>
                        </a:rPr>
                        <a:t>AGel</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71791">
                <a:tc vMerge="1">
                  <a:txBody>
                    <a:bodyPr/>
                    <a:lstStyle/>
                    <a:p>
                      <a:endParaRPr lang="ru-RU"/>
                    </a:p>
                  </a:txBody>
                  <a:tcPr/>
                </a:tc>
                <a:tc>
                  <a:txBody>
                    <a:bodyPr/>
                    <a:lstStyle/>
                    <a:p>
                      <a:pPr fontAlgn="auto"/>
                      <a:r>
                        <a:rPr lang="en-US" sz="1400" b="1" dirty="0">
                          <a:solidFill>
                            <a:srgbClr val="0070C0"/>
                          </a:solidFill>
                          <a:latin typeface="Arial Narrow" pitchFamily="34" charset="0"/>
                        </a:rPr>
                        <a:t>Family history</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100" b="1">
                          <a:solidFill>
                            <a:srgbClr val="0070C0"/>
                          </a:solidFill>
                          <a:latin typeface="Arial Narrow" pitchFamily="34" charset="0"/>
                        </a:rPr>
                        <a:t>ATTRv, AApoAI, AApoAII</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88273">
                <a:tc>
                  <a:txBody>
                    <a:bodyPr/>
                    <a:lstStyle/>
                    <a:p>
                      <a:pPr fontAlgn="auto"/>
                      <a:r>
                        <a:rPr lang="en-US" sz="1100" b="0">
                          <a:latin typeface="Arial Narrow" pitchFamily="34" charset="0"/>
                        </a:rPr>
                        <a:t> Laboratory</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400" b="1" dirty="0">
                          <a:solidFill>
                            <a:srgbClr val="0070C0"/>
                          </a:solidFill>
                          <a:latin typeface="Arial Narrow" pitchFamily="34" charset="0"/>
                        </a:rPr>
                        <a:t>Renal insufficiency</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100" b="1">
                          <a:solidFill>
                            <a:srgbClr val="0070C0"/>
                          </a:solidFill>
                          <a:latin typeface="Arial Narrow" pitchFamily="34" charset="0"/>
                        </a:rPr>
                        <a:t>AL, AA, AApoAI, AApoAII, AApoAIV, A</a:t>
                      </a:r>
                      <a:r>
                        <a:rPr lang="el-GR" sz="1100" b="1">
                          <a:solidFill>
                            <a:srgbClr val="0070C0"/>
                          </a:solidFill>
                          <a:latin typeface="Arial Narrow" pitchFamily="34" charset="0"/>
                        </a:rPr>
                        <a:t>β2</a:t>
                      </a:r>
                      <a:r>
                        <a:rPr lang="en-US" sz="1100" b="1">
                          <a:solidFill>
                            <a:srgbClr val="0070C0"/>
                          </a:solidFill>
                          <a:latin typeface="Arial Narrow" pitchFamily="34" charset="0"/>
                        </a:rPr>
                        <a:t>M, AFib</a:t>
                      </a: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71791">
                <a:tc>
                  <a:txBody>
                    <a:bodyPr/>
                    <a:lstStyle/>
                    <a:p>
                      <a:pPr fontAlgn="auto"/>
                      <a:endParaRPr lang="ru-RU" sz="1100" b="0">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Proteinuria</a:t>
                      </a:r>
                      <a:endParaRPr lang="en-US" sz="1200" b="1" dirty="0">
                        <a:solidFill>
                          <a:srgbClr val="0070C0"/>
                        </a:solidFill>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100" b="1" dirty="0">
                          <a:solidFill>
                            <a:srgbClr val="0070C0"/>
                          </a:solidFill>
                          <a:latin typeface="Arial Narrow" pitchFamily="34" charset="0"/>
                        </a:rPr>
                        <a:t>AL, AA, </a:t>
                      </a:r>
                      <a:r>
                        <a:rPr lang="en-US" sz="1100" b="1" dirty="0" err="1">
                          <a:solidFill>
                            <a:srgbClr val="0070C0"/>
                          </a:solidFill>
                          <a:latin typeface="Arial Narrow" pitchFamily="34" charset="0"/>
                        </a:rPr>
                        <a:t>AApoAI</a:t>
                      </a:r>
                      <a:r>
                        <a:rPr lang="en-US" sz="1100" b="1" dirty="0">
                          <a:solidFill>
                            <a:srgbClr val="0070C0"/>
                          </a:solidFill>
                          <a:latin typeface="Arial Narrow" pitchFamily="34" charset="0"/>
                        </a:rPr>
                        <a:t>, </a:t>
                      </a:r>
                      <a:r>
                        <a:rPr lang="en-US" sz="1100" b="1" dirty="0" err="1">
                          <a:solidFill>
                            <a:srgbClr val="0070C0"/>
                          </a:solidFill>
                          <a:latin typeface="Arial Narrow" pitchFamily="34" charset="0"/>
                        </a:rPr>
                        <a:t>AApoAII</a:t>
                      </a:r>
                      <a:r>
                        <a:rPr lang="en-US" sz="1100" b="1" dirty="0">
                          <a:solidFill>
                            <a:srgbClr val="0070C0"/>
                          </a:solidFill>
                          <a:latin typeface="Arial Narrow" pitchFamily="34" charset="0"/>
                        </a:rPr>
                        <a:t>, </a:t>
                      </a:r>
                      <a:r>
                        <a:rPr lang="en-US" sz="1100" b="1" dirty="0" err="1">
                          <a:solidFill>
                            <a:srgbClr val="0070C0"/>
                          </a:solidFill>
                          <a:latin typeface="Arial Narrow" pitchFamily="34" charset="0"/>
                        </a:rPr>
                        <a:t>AFib</a:t>
                      </a:r>
                      <a:endParaRPr lang="en-US" sz="1100" b="1" dirty="0">
                        <a:solidFill>
                          <a:srgbClr val="0070C0"/>
                        </a:solidFill>
                        <a:latin typeface="Arial Narrow" pitchFamily="34" charset="0"/>
                      </a:endParaRPr>
                    </a:p>
                  </a:txBody>
                  <a:tcPr marL="46183" marR="46183" marT="17319" marB="173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bl>
          </a:graphicData>
        </a:graphic>
      </p:graphicFrame>
      <p:sp>
        <p:nvSpPr>
          <p:cNvPr id="5" name="TextShape 2"/>
          <p:cNvSpPr txBox="1"/>
          <p:nvPr/>
        </p:nvSpPr>
        <p:spPr>
          <a:xfrm>
            <a:off x="3072926" y="4929204"/>
            <a:ext cx="6071074" cy="214296"/>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6" name="Picture 2"/>
          <p:cNvPicPr>
            <a:picLocks noChangeAspect="1" noChangeArrowheads="1"/>
          </p:cNvPicPr>
          <p:nvPr/>
        </p:nvPicPr>
        <p:blipFill>
          <a:blip r:embed="rId3" cstate="print"/>
          <a:srcRect t="15788" b="26316"/>
          <a:stretch>
            <a:fillRect/>
          </a:stretch>
        </p:blipFill>
        <p:spPr bwMode="auto">
          <a:xfrm>
            <a:off x="0" y="0"/>
            <a:ext cx="1285852" cy="53578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5" y="482188"/>
          <a:ext cx="8568953" cy="4398641"/>
        </p:xfrm>
        <a:graphic>
          <a:graphicData uri="http://schemas.openxmlformats.org/drawingml/2006/table">
            <a:tbl>
              <a:tblPr/>
              <a:tblGrid>
                <a:gridCol w="1656186">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gridCol w="2304255">
                  <a:extLst>
                    <a:ext uri="{9D8B030D-6E8A-4147-A177-3AD203B41FA5}">
                      <a16:colId xmlns:a16="http://schemas.microsoft.com/office/drawing/2014/main" val="20002"/>
                    </a:ext>
                  </a:extLst>
                </a:gridCol>
              </a:tblGrid>
              <a:tr h="388273">
                <a:tc>
                  <a:txBody>
                    <a:bodyPr/>
                    <a:lstStyle/>
                    <a:p>
                      <a:pPr fontAlgn="auto"/>
                      <a:r>
                        <a:rPr lang="en-US" sz="1400" b="1" dirty="0">
                          <a:latin typeface="Arial Narrow" pitchFamily="34" charset="0"/>
                        </a:rPr>
                        <a:t>Cardiac</a:t>
                      </a:r>
                      <a:endParaRPr lang="en-US" sz="1400" b="0" dirty="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C00000"/>
                          </a:solidFill>
                          <a:latin typeface="Arial Narrow" pitchFamily="34" charset="0"/>
                        </a:rPr>
                        <a:t>Red flag</a:t>
                      </a:r>
                      <a:endParaRPr lang="ru-RU" sz="1500" b="0" dirty="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1460">
                <a:tc>
                  <a:txBody>
                    <a:bodyPr/>
                    <a:lstStyle/>
                    <a:p>
                      <a:pPr fontAlgn="auto"/>
                      <a:r>
                        <a:rPr lang="en-US" sz="1200" b="1" dirty="0">
                          <a:solidFill>
                            <a:srgbClr val="0070C0"/>
                          </a:solidFill>
                          <a:latin typeface="Arial Narrow" pitchFamily="34" charset="0"/>
                        </a:rPr>
                        <a:t> Clinical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a:solidFill>
                            <a:schemeClr val="accent1">
                              <a:lumMod val="75000"/>
                            </a:schemeClr>
                          </a:solidFill>
                          <a:latin typeface="Arial Narrow" pitchFamily="34" charset="0"/>
                        </a:rPr>
                        <a:t>Hypotension or </a:t>
                      </a:r>
                      <a:r>
                        <a:rPr lang="en-US" sz="1200" b="1" dirty="0" err="1">
                          <a:solidFill>
                            <a:schemeClr val="accent1">
                              <a:lumMod val="75000"/>
                            </a:schemeClr>
                          </a:solidFill>
                          <a:latin typeface="Arial Narrow" pitchFamily="34" charset="0"/>
                        </a:rPr>
                        <a:t>normotensive</a:t>
                      </a:r>
                      <a:r>
                        <a:rPr lang="en-US" sz="1200" b="1" dirty="0">
                          <a:solidFill>
                            <a:schemeClr val="accent1">
                              <a:lumMod val="75000"/>
                            </a:schemeClr>
                          </a:solidFill>
                          <a:latin typeface="Arial Narrow" pitchFamily="34" charset="0"/>
                        </a:rPr>
                        <a:t> if previous hypertensive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a:t>
                      </a:r>
                      <a:r>
                        <a:rPr lang="en-US" sz="1200" b="1" dirty="0">
                          <a:solidFill>
                            <a:srgbClr val="0070C0"/>
                          </a:solidFill>
                          <a:latin typeface="Arial Narrow" pitchFamily="34" charset="0"/>
                        </a:rPr>
                        <a:t>, 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1460">
                <a:tc>
                  <a:txBody>
                    <a:bodyPr/>
                    <a:lstStyle/>
                    <a:p>
                      <a:pPr fontAlgn="auto"/>
                      <a:r>
                        <a:rPr lang="en-US" sz="1200" b="0">
                          <a:latin typeface="Arial Narrow" pitchFamily="34" charset="0"/>
                        </a:rPr>
                        <a:t> ECG</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dirty="0" err="1">
                          <a:latin typeface="Arial Narrow" pitchFamily="34" charset="0"/>
                        </a:rPr>
                        <a:t>Pseudoinfarct</a:t>
                      </a:r>
                      <a:r>
                        <a:rPr lang="en-US" sz="1200" b="0" dirty="0">
                          <a:latin typeface="Arial Narrow" pitchFamily="34" charset="0"/>
                        </a:rPr>
                        <a:t> pattern</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1460">
                <a:tc rowSpan="2">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a:solidFill>
                            <a:schemeClr val="accent1">
                              <a:lumMod val="75000"/>
                            </a:schemeClr>
                          </a:solidFill>
                          <a:latin typeface="Arial Narrow" pitchFamily="34" charset="0"/>
                        </a:rPr>
                        <a:t>Low/decreased </a:t>
                      </a:r>
                      <a:r>
                        <a:rPr lang="en-US" sz="1200" b="1" dirty="0" err="1">
                          <a:solidFill>
                            <a:schemeClr val="accent1">
                              <a:lumMod val="75000"/>
                            </a:schemeClr>
                          </a:solidFill>
                          <a:latin typeface="Arial Narrow" pitchFamily="34" charset="0"/>
                        </a:rPr>
                        <a:t>QRS</a:t>
                      </a:r>
                      <a:r>
                        <a:rPr lang="en-US" sz="1200" b="1" dirty="0">
                          <a:solidFill>
                            <a:schemeClr val="accent1">
                              <a:lumMod val="75000"/>
                            </a:schemeClr>
                          </a:solidFill>
                          <a:latin typeface="Arial Narrow" pitchFamily="34" charset="0"/>
                        </a:rPr>
                        <a:t> voltage to degree of LV thickness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0">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AV conduction disease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0">
                <a:tc>
                  <a:txBody>
                    <a:bodyPr/>
                    <a:lstStyle/>
                    <a:p>
                      <a:pPr fontAlgn="auto"/>
                      <a:r>
                        <a:rPr lang="en-US" sz="1200" b="0">
                          <a:latin typeface="Arial Narrow" pitchFamily="34" charset="0"/>
                        </a:rPr>
                        <a:t> Laboratory</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a:solidFill>
                            <a:schemeClr val="accent1">
                              <a:lumMod val="75000"/>
                            </a:schemeClr>
                          </a:solidFill>
                          <a:latin typeface="Arial Narrow" pitchFamily="34" charset="0"/>
                        </a:rPr>
                        <a:t>Disproportionally elevated NT-</a:t>
                      </a:r>
                      <a:r>
                        <a:rPr lang="en-US" sz="1200" b="1" dirty="0" err="1">
                          <a:solidFill>
                            <a:schemeClr val="accent1">
                              <a:lumMod val="75000"/>
                            </a:schemeClr>
                          </a:solidFill>
                          <a:latin typeface="Arial Narrow" pitchFamily="34" charset="0"/>
                        </a:rPr>
                        <a:t>proBNP</a:t>
                      </a:r>
                      <a:r>
                        <a:rPr lang="en-US" sz="1200" b="1" dirty="0">
                          <a:solidFill>
                            <a:schemeClr val="accent1">
                              <a:lumMod val="75000"/>
                            </a:schemeClr>
                          </a:solidFill>
                          <a:latin typeface="Arial Narrow" pitchFamily="34" charset="0"/>
                        </a:rPr>
                        <a:t> to degree of </a:t>
                      </a:r>
                      <a:r>
                        <a:rPr lang="en-US" sz="1200" b="1" dirty="0" err="1">
                          <a:solidFill>
                            <a:schemeClr val="accent1">
                              <a:lumMod val="75000"/>
                            </a:schemeClr>
                          </a:solidFill>
                          <a:latin typeface="Arial Narrow" pitchFamily="34" charset="0"/>
                        </a:rPr>
                        <a:t>HF</a:t>
                      </a:r>
                      <a:endParaRPr lang="en-US" sz="1200" b="1" dirty="0">
                        <a:solidFill>
                          <a:schemeClr val="accent1">
                            <a:lumMod val="75000"/>
                          </a:schemeClr>
                        </a:solidFill>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1460">
                <a:tc>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a:solidFill>
                            <a:schemeClr val="accent1">
                              <a:lumMod val="75000"/>
                            </a:schemeClr>
                          </a:solidFill>
                          <a:latin typeface="Arial Narrow" pitchFamily="34" charset="0"/>
                        </a:rPr>
                        <a:t>Persisting elevated </a:t>
                      </a:r>
                      <a:r>
                        <a:rPr lang="en-US" sz="1200" b="1" dirty="0" err="1">
                          <a:solidFill>
                            <a:schemeClr val="accent1">
                              <a:lumMod val="75000"/>
                            </a:schemeClr>
                          </a:solidFill>
                          <a:latin typeface="Arial Narrow" pitchFamily="34" charset="0"/>
                        </a:rPr>
                        <a:t>troponin</a:t>
                      </a:r>
                      <a:r>
                        <a:rPr lang="en-US" sz="1200" b="1" dirty="0">
                          <a:solidFill>
                            <a:schemeClr val="accent1">
                              <a:lumMod val="75000"/>
                            </a:schemeClr>
                          </a:solidFill>
                          <a:latin typeface="Arial Narrow" pitchFamily="34" charset="0"/>
                        </a:rPr>
                        <a:t> levels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a:t>
                      </a:r>
                      <a:r>
                        <a:rPr lang="en-US" sz="1200" b="1" dirty="0">
                          <a:solidFill>
                            <a:srgbClr val="0070C0"/>
                          </a:solidFill>
                          <a:latin typeface="Arial Narrow" pitchFamily="34" charset="0"/>
                        </a:rPr>
                        <a:t>, 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1460">
                <a:tc>
                  <a:txBody>
                    <a:bodyPr/>
                    <a:lstStyle/>
                    <a:p>
                      <a:pPr fontAlgn="auto"/>
                      <a:r>
                        <a:rPr lang="en-US" sz="1200" b="0">
                          <a:latin typeface="Arial Narrow" pitchFamily="34" charset="0"/>
                        </a:rPr>
                        <a:t> Echocardiogram</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Granular sparkling of myocardium</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1460">
                <a:tc rowSpan="4">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a:solidFill>
                            <a:schemeClr val="accent1">
                              <a:lumMod val="75000"/>
                            </a:schemeClr>
                          </a:solidFill>
                          <a:latin typeface="Arial Narrow" pitchFamily="34" charset="0"/>
                        </a:rPr>
                        <a:t>Increased right ventricular wall thickness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1791">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Increased valve thickness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dirty="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1791">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Pericardial effusion</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1791">
                <a:tc vMerge="1">
                  <a:txBody>
                    <a:bodyPr/>
                    <a:lstStyle/>
                    <a:p>
                      <a:endParaRPr lang="ru-RU"/>
                    </a:p>
                  </a:txBody>
                  <a:tcPr/>
                </a:tc>
                <a:tc>
                  <a:txBody>
                    <a:bodyPr/>
                    <a:lstStyle/>
                    <a:p>
                      <a:pPr fontAlgn="auto"/>
                      <a:r>
                        <a:rPr lang="en-US" sz="1200" b="0">
                          <a:latin typeface="Arial Narrow" pitchFamily="34" charset="0"/>
                        </a:rPr>
                        <a:t>Reduced longitudinal strain with apical sparing pattern</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51460">
                <a:tc>
                  <a:txBody>
                    <a:bodyPr/>
                    <a:lstStyle/>
                    <a:p>
                      <a:pPr fontAlgn="auto"/>
                      <a:r>
                        <a:rPr lang="en-US" sz="1200" b="0">
                          <a:latin typeface="Arial Narrow" pitchFamily="34" charset="0"/>
                        </a:rPr>
                        <a:t> CMR</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err="1">
                          <a:solidFill>
                            <a:schemeClr val="accent1">
                              <a:lumMod val="75000"/>
                            </a:schemeClr>
                          </a:solidFill>
                          <a:latin typeface="Arial Narrow" pitchFamily="34" charset="0"/>
                        </a:rPr>
                        <a:t>Subendocardial</a:t>
                      </a:r>
                      <a:r>
                        <a:rPr lang="en-US" sz="1200" b="1" dirty="0">
                          <a:solidFill>
                            <a:schemeClr val="accent1">
                              <a:lumMod val="75000"/>
                            </a:schemeClr>
                          </a:solidFill>
                          <a:latin typeface="Arial Narrow" pitchFamily="34" charset="0"/>
                        </a:rPr>
                        <a:t> late gadolinium enhancement</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71791">
                <a:tc rowSpan="3">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Elevated native T1 values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71791">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Increased extracellular volume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88273">
                <a:tc vMerge="1">
                  <a:txBody>
                    <a:bodyPr/>
                    <a:lstStyle/>
                    <a:p>
                      <a:endParaRPr lang="ru-RU"/>
                    </a:p>
                  </a:txBody>
                  <a:tcPr>
                    <a:lnL>
                      <a:noFill/>
                    </a:lnL>
                    <a:lnR>
                      <a:noFill/>
                    </a:lnR>
                    <a:lnT>
                      <a:noFill/>
                    </a:lnT>
                    <a:lnB>
                      <a:noFill/>
                    </a:lnB>
                    <a:solidFill>
                      <a:srgbClr val="FFFFFF"/>
                    </a:solidFill>
                  </a:tcPr>
                </a:tc>
                <a:tc>
                  <a:txBody>
                    <a:bodyPr/>
                    <a:lstStyle/>
                    <a:p>
                      <a:pPr fontAlgn="auto"/>
                      <a:r>
                        <a:rPr lang="en-US" sz="1200" b="1" dirty="0">
                          <a:solidFill>
                            <a:schemeClr val="accent1">
                              <a:lumMod val="75000"/>
                            </a:schemeClr>
                          </a:solidFill>
                          <a:latin typeface="Arial Narrow" pitchFamily="34" charset="0"/>
                        </a:rPr>
                        <a:t>Abnormal gadolinium kinetics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dirty="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
        <p:nvSpPr>
          <p:cNvPr id="5" name="TextShape 2"/>
          <p:cNvSpPr txBox="1"/>
          <p:nvPr/>
        </p:nvSpPr>
        <p:spPr>
          <a:xfrm>
            <a:off x="3072926" y="4929204"/>
            <a:ext cx="6071074" cy="214296"/>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sp>
        <p:nvSpPr>
          <p:cNvPr id="8" name="Заголовок 1"/>
          <p:cNvSpPr>
            <a:spLocks noGrp="1"/>
          </p:cNvSpPr>
          <p:nvPr>
            <p:ph type="title"/>
          </p:nvPr>
        </p:nvSpPr>
        <p:spPr>
          <a:xfrm>
            <a:off x="1214414" y="0"/>
            <a:ext cx="7443811" cy="375032"/>
          </a:xfrm>
        </p:spPr>
        <p:txBody>
          <a:bodyPr>
            <a:noAutofit/>
          </a:bodyPr>
          <a:lstStyle/>
          <a:p>
            <a:r>
              <a:rPr lang="en-US" sz="2400" b="1" dirty="0">
                <a:solidFill>
                  <a:schemeClr val="accent1">
                    <a:lumMod val="75000"/>
                  </a:schemeClr>
                </a:solidFill>
                <a:latin typeface="Arial Narrow" pitchFamily="34" charset="0"/>
              </a:rPr>
              <a:t>Cardiac and </a:t>
            </a:r>
            <a:r>
              <a:rPr lang="en-US" sz="2400" b="1" dirty="0" err="1">
                <a:solidFill>
                  <a:schemeClr val="accent1">
                    <a:lumMod val="75000"/>
                  </a:schemeClr>
                </a:solidFill>
                <a:latin typeface="Arial Narrow" pitchFamily="34" charset="0"/>
              </a:rPr>
              <a:t>extracardiac</a:t>
            </a:r>
            <a:r>
              <a:rPr lang="en-US" sz="2400" b="1" dirty="0">
                <a:solidFill>
                  <a:schemeClr val="accent1">
                    <a:lumMod val="75000"/>
                  </a:schemeClr>
                </a:solidFill>
                <a:latin typeface="Arial Narrow" pitchFamily="34" charset="0"/>
              </a:rPr>
              <a:t> </a:t>
            </a:r>
            <a:r>
              <a:rPr lang="en-US" sz="2400" b="1" dirty="0" err="1">
                <a:solidFill>
                  <a:schemeClr val="accent1">
                    <a:lumMod val="75000"/>
                  </a:schemeClr>
                </a:solidFill>
                <a:latin typeface="Arial Narrow" pitchFamily="34" charset="0"/>
              </a:rPr>
              <a:t>amyloidosis</a:t>
            </a:r>
            <a:r>
              <a:rPr lang="en-US" sz="2400" b="1" dirty="0">
                <a:solidFill>
                  <a:schemeClr val="accent1">
                    <a:lumMod val="75000"/>
                  </a:schemeClr>
                </a:solidFill>
                <a:latin typeface="Arial Narrow" pitchFamily="34" charset="0"/>
              </a:rPr>
              <a:t> red flags</a:t>
            </a:r>
            <a:endParaRPr lang="ru-RU" sz="2400" b="1" dirty="0">
              <a:solidFill>
                <a:schemeClr val="accent1">
                  <a:lumMod val="75000"/>
                </a:schemeClr>
              </a:solidFill>
              <a:latin typeface="Arial Narrow" pitchFamily="34" charset="0"/>
            </a:endParaRPr>
          </a:p>
        </p:txBody>
      </p:sp>
      <p:pic>
        <p:nvPicPr>
          <p:cNvPr id="6" name="Picture 2"/>
          <p:cNvPicPr>
            <a:picLocks noChangeAspect="1" noChangeArrowheads="1"/>
          </p:cNvPicPr>
          <p:nvPr/>
        </p:nvPicPr>
        <p:blipFill>
          <a:blip r:embed="rId2" cstate="print"/>
          <a:srcRect t="15788" b="26316"/>
          <a:stretch>
            <a:fillRect/>
          </a:stretch>
        </p:blipFill>
        <p:spPr bwMode="auto">
          <a:xfrm>
            <a:off x="0" y="0"/>
            <a:ext cx="1214414" cy="535785"/>
          </a:xfrm>
          <a:prstGeom prst="rect">
            <a:avLst/>
          </a:prstGeom>
          <a:noFill/>
          <a:ln w="9525">
            <a:noFill/>
            <a:miter lim="800000"/>
            <a:headEnd/>
            <a:tailEnd/>
          </a:ln>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5" y="482188"/>
          <a:ext cx="8568953" cy="4398641"/>
        </p:xfrm>
        <a:graphic>
          <a:graphicData uri="http://schemas.openxmlformats.org/drawingml/2006/table">
            <a:tbl>
              <a:tblPr/>
              <a:tblGrid>
                <a:gridCol w="1656186">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gridCol w="2304255">
                  <a:extLst>
                    <a:ext uri="{9D8B030D-6E8A-4147-A177-3AD203B41FA5}">
                      <a16:colId xmlns:a16="http://schemas.microsoft.com/office/drawing/2014/main" val="20002"/>
                    </a:ext>
                  </a:extLst>
                </a:gridCol>
              </a:tblGrid>
              <a:tr h="388273">
                <a:tc>
                  <a:txBody>
                    <a:bodyPr/>
                    <a:lstStyle/>
                    <a:p>
                      <a:pPr fontAlgn="auto"/>
                      <a:r>
                        <a:rPr lang="en-US" sz="1400" b="1" dirty="0">
                          <a:latin typeface="Arial Narrow" pitchFamily="34" charset="0"/>
                        </a:rPr>
                        <a:t>Cardiac</a:t>
                      </a:r>
                      <a:endParaRPr lang="en-US" sz="1400" b="0" dirty="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C00000"/>
                          </a:solidFill>
                          <a:latin typeface="Arial Narrow" pitchFamily="34" charset="0"/>
                        </a:rPr>
                        <a:t>Red flag</a:t>
                      </a:r>
                      <a:endParaRPr lang="ru-RU" sz="1500" b="0" dirty="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1460">
                <a:tc>
                  <a:txBody>
                    <a:bodyPr/>
                    <a:lstStyle/>
                    <a:p>
                      <a:pPr fontAlgn="auto"/>
                      <a:r>
                        <a:rPr lang="en-US" sz="1200" b="1" dirty="0">
                          <a:solidFill>
                            <a:srgbClr val="0070C0"/>
                          </a:solidFill>
                          <a:latin typeface="Arial Narrow" pitchFamily="34" charset="0"/>
                        </a:rPr>
                        <a:t> Clinical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a:solidFill>
                            <a:schemeClr val="accent1">
                              <a:lumMod val="75000"/>
                            </a:schemeClr>
                          </a:solidFill>
                          <a:latin typeface="Arial Narrow" pitchFamily="34" charset="0"/>
                        </a:rPr>
                        <a:t>Hypotension or </a:t>
                      </a:r>
                      <a:r>
                        <a:rPr lang="en-US" sz="1200" b="1" dirty="0" err="1">
                          <a:solidFill>
                            <a:schemeClr val="accent1">
                              <a:lumMod val="75000"/>
                            </a:schemeClr>
                          </a:solidFill>
                          <a:latin typeface="Arial Narrow" pitchFamily="34" charset="0"/>
                        </a:rPr>
                        <a:t>normotensive</a:t>
                      </a:r>
                      <a:r>
                        <a:rPr lang="en-US" sz="1200" b="1" dirty="0">
                          <a:solidFill>
                            <a:schemeClr val="accent1">
                              <a:lumMod val="75000"/>
                            </a:schemeClr>
                          </a:solidFill>
                          <a:latin typeface="Arial Narrow" pitchFamily="34" charset="0"/>
                        </a:rPr>
                        <a:t> if previous hypertensive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a:t>
                      </a:r>
                      <a:r>
                        <a:rPr lang="en-US" sz="1200" b="1" dirty="0">
                          <a:solidFill>
                            <a:srgbClr val="0070C0"/>
                          </a:solidFill>
                          <a:latin typeface="Arial Narrow" pitchFamily="34" charset="0"/>
                        </a:rPr>
                        <a:t>, 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1460">
                <a:tc>
                  <a:txBody>
                    <a:bodyPr/>
                    <a:lstStyle/>
                    <a:p>
                      <a:pPr fontAlgn="auto"/>
                      <a:r>
                        <a:rPr lang="en-US" sz="1200" b="0">
                          <a:latin typeface="Arial Narrow" pitchFamily="34" charset="0"/>
                        </a:rPr>
                        <a:t> ECG</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dirty="0" err="1">
                          <a:latin typeface="Arial Narrow" pitchFamily="34" charset="0"/>
                        </a:rPr>
                        <a:t>Pseudoinfarct</a:t>
                      </a:r>
                      <a:r>
                        <a:rPr lang="en-US" sz="1200" b="0" dirty="0">
                          <a:latin typeface="Arial Narrow" pitchFamily="34" charset="0"/>
                        </a:rPr>
                        <a:t> pattern</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1460">
                <a:tc rowSpan="2">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a:solidFill>
                            <a:schemeClr val="accent1">
                              <a:lumMod val="75000"/>
                            </a:schemeClr>
                          </a:solidFill>
                          <a:latin typeface="Arial Narrow" pitchFamily="34" charset="0"/>
                        </a:rPr>
                        <a:t>Low/decreased </a:t>
                      </a:r>
                      <a:r>
                        <a:rPr lang="en-US" sz="1200" b="1" dirty="0" err="1">
                          <a:solidFill>
                            <a:schemeClr val="accent1">
                              <a:lumMod val="75000"/>
                            </a:schemeClr>
                          </a:solidFill>
                          <a:latin typeface="Arial Narrow" pitchFamily="34" charset="0"/>
                        </a:rPr>
                        <a:t>QRS</a:t>
                      </a:r>
                      <a:r>
                        <a:rPr lang="en-US" sz="1200" b="1" dirty="0">
                          <a:solidFill>
                            <a:schemeClr val="accent1">
                              <a:lumMod val="75000"/>
                            </a:schemeClr>
                          </a:solidFill>
                          <a:latin typeface="Arial Narrow" pitchFamily="34" charset="0"/>
                        </a:rPr>
                        <a:t> voltage to degree of LV thickness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0">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AV conduction disease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0">
                <a:tc>
                  <a:txBody>
                    <a:bodyPr/>
                    <a:lstStyle/>
                    <a:p>
                      <a:pPr fontAlgn="auto"/>
                      <a:r>
                        <a:rPr lang="en-US" sz="1200" b="0">
                          <a:latin typeface="Arial Narrow" pitchFamily="34" charset="0"/>
                        </a:rPr>
                        <a:t> Laboratory</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a:solidFill>
                            <a:schemeClr val="accent1">
                              <a:lumMod val="75000"/>
                            </a:schemeClr>
                          </a:solidFill>
                          <a:latin typeface="Arial Narrow" pitchFamily="34" charset="0"/>
                        </a:rPr>
                        <a:t>Disproportionally elevated NT-</a:t>
                      </a:r>
                      <a:r>
                        <a:rPr lang="en-US" sz="1200" b="1" dirty="0" err="1">
                          <a:solidFill>
                            <a:schemeClr val="accent1">
                              <a:lumMod val="75000"/>
                            </a:schemeClr>
                          </a:solidFill>
                          <a:latin typeface="Arial Narrow" pitchFamily="34" charset="0"/>
                        </a:rPr>
                        <a:t>proBNP</a:t>
                      </a:r>
                      <a:r>
                        <a:rPr lang="en-US" sz="1200" b="1" dirty="0">
                          <a:solidFill>
                            <a:schemeClr val="accent1">
                              <a:lumMod val="75000"/>
                            </a:schemeClr>
                          </a:solidFill>
                          <a:latin typeface="Arial Narrow" pitchFamily="34" charset="0"/>
                        </a:rPr>
                        <a:t> to degree of </a:t>
                      </a:r>
                      <a:r>
                        <a:rPr lang="en-US" sz="1200" b="1" dirty="0" err="1">
                          <a:solidFill>
                            <a:schemeClr val="accent1">
                              <a:lumMod val="75000"/>
                            </a:schemeClr>
                          </a:solidFill>
                          <a:latin typeface="Arial Narrow" pitchFamily="34" charset="0"/>
                        </a:rPr>
                        <a:t>HF</a:t>
                      </a:r>
                      <a:endParaRPr lang="en-US" sz="1200" b="1" dirty="0">
                        <a:solidFill>
                          <a:schemeClr val="accent1">
                            <a:lumMod val="75000"/>
                          </a:schemeClr>
                        </a:solidFill>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1460">
                <a:tc>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a:solidFill>
                            <a:schemeClr val="accent1">
                              <a:lumMod val="75000"/>
                            </a:schemeClr>
                          </a:solidFill>
                          <a:latin typeface="Arial Narrow" pitchFamily="34" charset="0"/>
                        </a:rPr>
                        <a:t>Persisting elevated </a:t>
                      </a:r>
                      <a:r>
                        <a:rPr lang="en-US" sz="1200" b="1" dirty="0" err="1">
                          <a:solidFill>
                            <a:schemeClr val="accent1">
                              <a:lumMod val="75000"/>
                            </a:schemeClr>
                          </a:solidFill>
                          <a:latin typeface="Arial Narrow" pitchFamily="34" charset="0"/>
                        </a:rPr>
                        <a:t>troponin</a:t>
                      </a:r>
                      <a:r>
                        <a:rPr lang="en-US" sz="1200" b="1" dirty="0">
                          <a:solidFill>
                            <a:schemeClr val="accent1">
                              <a:lumMod val="75000"/>
                            </a:schemeClr>
                          </a:solidFill>
                          <a:latin typeface="Arial Narrow" pitchFamily="34" charset="0"/>
                        </a:rPr>
                        <a:t> levels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a:t>
                      </a:r>
                      <a:r>
                        <a:rPr lang="en-US" sz="1200" b="1" dirty="0">
                          <a:solidFill>
                            <a:srgbClr val="0070C0"/>
                          </a:solidFill>
                          <a:latin typeface="Arial Narrow" pitchFamily="34" charset="0"/>
                        </a:rPr>
                        <a:t>, 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1460">
                <a:tc>
                  <a:txBody>
                    <a:bodyPr/>
                    <a:lstStyle/>
                    <a:p>
                      <a:pPr fontAlgn="auto"/>
                      <a:r>
                        <a:rPr lang="en-US" sz="1200" b="0">
                          <a:latin typeface="Arial Narrow" pitchFamily="34" charset="0"/>
                        </a:rPr>
                        <a:t> Echocardiogram</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Granular sparkling of myocardium</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1460">
                <a:tc rowSpan="4">
                  <a:txBody>
                    <a:bodyPr/>
                    <a:lstStyle/>
                    <a:p>
                      <a:pPr fontAlgn="auto"/>
                      <a:endParaRPr lang="ru-RU" sz="1200" b="0" dirty="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a:solidFill>
                            <a:schemeClr val="accent1">
                              <a:lumMod val="75000"/>
                            </a:schemeClr>
                          </a:solidFill>
                          <a:latin typeface="Arial Narrow" pitchFamily="34" charset="0"/>
                        </a:rPr>
                        <a:t>Increased right ventricular wall thickness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1791">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Increased valve thickness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dirty="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1791">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Pericardial effusion</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1791">
                <a:tc vMerge="1">
                  <a:txBody>
                    <a:bodyPr/>
                    <a:lstStyle/>
                    <a:p>
                      <a:endParaRPr lang="ru-RU"/>
                    </a:p>
                  </a:txBody>
                  <a:tcPr/>
                </a:tc>
                <a:tc>
                  <a:txBody>
                    <a:bodyPr/>
                    <a:lstStyle/>
                    <a:p>
                      <a:pPr fontAlgn="auto"/>
                      <a:r>
                        <a:rPr lang="en-US" sz="1200" b="0">
                          <a:latin typeface="Arial Narrow" pitchFamily="34" charset="0"/>
                        </a:rPr>
                        <a:t>Reduced longitudinal strain with apical sparing pattern</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51460">
                <a:tc>
                  <a:txBody>
                    <a:bodyPr/>
                    <a:lstStyle/>
                    <a:p>
                      <a:pPr fontAlgn="auto"/>
                      <a:r>
                        <a:rPr lang="en-US" sz="1200" b="0">
                          <a:latin typeface="Arial Narrow" pitchFamily="34" charset="0"/>
                        </a:rPr>
                        <a:t> CMR</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err="1">
                          <a:solidFill>
                            <a:schemeClr val="accent1">
                              <a:lumMod val="75000"/>
                            </a:schemeClr>
                          </a:solidFill>
                          <a:latin typeface="Arial Narrow" pitchFamily="34" charset="0"/>
                        </a:rPr>
                        <a:t>Subendocardial</a:t>
                      </a:r>
                      <a:r>
                        <a:rPr lang="en-US" sz="1200" b="1" dirty="0">
                          <a:solidFill>
                            <a:schemeClr val="accent1">
                              <a:lumMod val="75000"/>
                            </a:schemeClr>
                          </a:solidFill>
                          <a:latin typeface="Arial Narrow" pitchFamily="34" charset="0"/>
                        </a:rPr>
                        <a:t> late gadolinium enhancement</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71791">
                <a:tc rowSpan="3">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Elevated native T1 values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71791">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Increased extracellular volume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88273">
                <a:tc vMerge="1">
                  <a:txBody>
                    <a:bodyPr/>
                    <a:lstStyle/>
                    <a:p>
                      <a:endParaRPr lang="ru-RU"/>
                    </a:p>
                  </a:txBody>
                  <a:tcPr>
                    <a:lnL>
                      <a:noFill/>
                    </a:lnL>
                    <a:lnR>
                      <a:noFill/>
                    </a:lnR>
                    <a:lnT>
                      <a:noFill/>
                    </a:lnT>
                    <a:lnB>
                      <a:noFill/>
                    </a:lnB>
                    <a:solidFill>
                      <a:srgbClr val="FFFFFF"/>
                    </a:solidFill>
                  </a:tcPr>
                </a:tc>
                <a:tc>
                  <a:txBody>
                    <a:bodyPr/>
                    <a:lstStyle/>
                    <a:p>
                      <a:pPr fontAlgn="auto"/>
                      <a:r>
                        <a:rPr lang="en-US" sz="1200" b="1" dirty="0">
                          <a:solidFill>
                            <a:schemeClr val="accent1">
                              <a:lumMod val="75000"/>
                            </a:schemeClr>
                          </a:solidFill>
                          <a:latin typeface="Arial Narrow" pitchFamily="34" charset="0"/>
                        </a:rPr>
                        <a:t>Abnormal gadolinium kinetics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dirty="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
        <p:nvSpPr>
          <p:cNvPr id="5" name="TextShape 2"/>
          <p:cNvSpPr txBox="1"/>
          <p:nvPr/>
        </p:nvSpPr>
        <p:spPr>
          <a:xfrm>
            <a:off x="3072926" y="4929204"/>
            <a:ext cx="6071074" cy="214296"/>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sp>
        <p:nvSpPr>
          <p:cNvPr id="8" name="Заголовок 1"/>
          <p:cNvSpPr>
            <a:spLocks noGrp="1"/>
          </p:cNvSpPr>
          <p:nvPr>
            <p:ph type="title"/>
          </p:nvPr>
        </p:nvSpPr>
        <p:spPr>
          <a:xfrm>
            <a:off x="1214414" y="0"/>
            <a:ext cx="7443811" cy="375032"/>
          </a:xfrm>
        </p:spPr>
        <p:txBody>
          <a:bodyPr>
            <a:noAutofit/>
          </a:bodyPr>
          <a:lstStyle/>
          <a:p>
            <a:r>
              <a:rPr lang="en-US" sz="2400" b="1" dirty="0">
                <a:solidFill>
                  <a:schemeClr val="accent1">
                    <a:lumMod val="75000"/>
                  </a:schemeClr>
                </a:solidFill>
                <a:latin typeface="Arial Narrow" pitchFamily="34" charset="0"/>
              </a:rPr>
              <a:t>Cardiac and </a:t>
            </a:r>
            <a:r>
              <a:rPr lang="en-US" sz="2400" b="1" dirty="0" err="1">
                <a:solidFill>
                  <a:schemeClr val="accent1">
                    <a:lumMod val="75000"/>
                  </a:schemeClr>
                </a:solidFill>
                <a:latin typeface="Arial Narrow" pitchFamily="34" charset="0"/>
              </a:rPr>
              <a:t>extracardiac</a:t>
            </a:r>
            <a:r>
              <a:rPr lang="en-US" sz="2400" b="1" dirty="0">
                <a:solidFill>
                  <a:schemeClr val="accent1">
                    <a:lumMod val="75000"/>
                  </a:schemeClr>
                </a:solidFill>
                <a:latin typeface="Arial Narrow" pitchFamily="34" charset="0"/>
              </a:rPr>
              <a:t> </a:t>
            </a:r>
            <a:r>
              <a:rPr lang="en-US" sz="2400" b="1" dirty="0" err="1">
                <a:solidFill>
                  <a:schemeClr val="accent1">
                    <a:lumMod val="75000"/>
                  </a:schemeClr>
                </a:solidFill>
                <a:latin typeface="Arial Narrow" pitchFamily="34" charset="0"/>
              </a:rPr>
              <a:t>amyloidosis</a:t>
            </a:r>
            <a:r>
              <a:rPr lang="en-US" sz="2400" b="1" dirty="0">
                <a:solidFill>
                  <a:schemeClr val="accent1">
                    <a:lumMod val="75000"/>
                  </a:schemeClr>
                </a:solidFill>
                <a:latin typeface="Arial Narrow" pitchFamily="34" charset="0"/>
              </a:rPr>
              <a:t> red flags</a:t>
            </a:r>
            <a:endParaRPr lang="ru-RU" sz="2400" b="1" dirty="0">
              <a:solidFill>
                <a:schemeClr val="accent1">
                  <a:lumMod val="75000"/>
                </a:schemeClr>
              </a:solidFill>
              <a:latin typeface="Arial Narrow" pitchFamily="34" charset="0"/>
            </a:endParaRPr>
          </a:p>
        </p:txBody>
      </p:sp>
      <p:pic>
        <p:nvPicPr>
          <p:cNvPr id="6" name="Picture 2"/>
          <p:cNvPicPr>
            <a:picLocks noChangeAspect="1" noChangeArrowheads="1"/>
          </p:cNvPicPr>
          <p:nvPr/>
        </p:nvPicPr>
        <p:blipFill>
          <a:blip r:embed="rId2" cstate="print"/>
          <a:srcRect t="15788" b="26316"/>
          <a:stretch>
            <a:fillRect/>
          </a:stretch>
        </p:blipFill>
        <p:spPr bwMode="auto">
          <a:xfrm>
            <a:off x="0" y="0"/>
            <a:ext cx="1214414" cy="535785"/>
          </a:xfrm>
          <a:prstGeom prst="rect">
            <a:avLst/>
          </a:prstGeom>
          <a:noFill/>
          <a:ln w="9525">
            <a:noFill/>
            <a:miter lim="800000"/>
            <a:headEnd/>
            <a:tailEnd/>
          </a:ln>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pic>
        <p:nvPicPr>
          <p:cNvPr id="10" name="Picture 3"/>
          <p:cNvPicPr>
            <a:picLocks noChangeAspect="1" noChangeArrowheads="1"/>
          </p:cNvPicPr>
          <p:nvPr/>
        </p:nvPicPr>
        <p:blipFill>
          <a:blip r:embed="rId4" cstate="print">
            <a:lum bright="-19000" contrast="39000"/>
          </a:blip>
          <a:srcRect/>
          <a:stretch>
            <a:fillRect/>
          </a:stretch>
        </p:blipFill>
        <p:spPr bwMode="auto">
          <a:xfrm>
            <a:off x="5508104" y="987574"/>
            <a:ext cx="3433504" cy="3076846"/>
          </a:xfrm>
          <a:prstGeom prst="rect">
            <a:avLst/>
          </a:prstGeom>
          <a:noFill/>
          <a:ln w="9525">
            <a:noFill/>
            <a:round/>
            <a:headEnd/>
            <a:tailEnd/>
          </a:ln>
          <a:effectLst/>
        </p:spPr>
      </p:pic>
      <p:sp>
        <p:nvSpPr>
          <p:cNvPr id="13" name="Овал 12"/>
          <p:cNvSpPr/>
          <p:nvPr/>
        </p:nvSpPr>
        <p:spPr>
          <a:xfrm>
            <a:off x="1691680" y="1347614"/>
            <a:ext cx="223224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763688" y="2571750"/>
            <a:ext cx="295232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763688" y="2859782"/>
            <a:ext cx="223224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 Box 4"/>
          <p:cNvSpPr txBox="1">
            <a:spLocks noChangeArrowheads="1"/>
          </p:cNvSpPr>
          <p:nvPr/>
        </p:nvSpPr>
        <p:spPr bwMode="auto">
          <a:xfrm>
            <a:off x="4283968" y="4083918"/>
            <a:ext cx="4489744" cy="216024"/>
          </a:xfrm>
          <a:prstGeom prst="rect">
            <a:avLst/>
          </a:prstGeom>
          <a:solidFill>
            <a:schemeClr val="bg1"/>
          </a:solidFill>
          <a:ln w="9525">
            <a:noFill/>
            <a:round/>
            <a:headEnd/>
            <a:tailEnd/>
          </a:ln>
          <a:effectLst/>
        </p:spPr>
        <p:txBody>
          <a:bodyPr lIns="0" tIns="0" rIns="0" bIns="0"/>
          <a:lstStyle/>
          <a:p>
            <a:pPr algn="r">
              <a:tabLst>
                <a:tab pos="656650" algn="l"/>
                <a:tab pos="1313299" algn="l"/>
                <a:tab pos="1969949" algn="l"/>
                <a:tab pos="2626599" algn="l"/>
                <a:tab pos="3283248" algn="l"/>
              </a:tabLst>
            </a:pPr>
            <a:r>
              <a:rPr lang="en-GB" sz="1100" b="1" dirty="0">
                <a:solidFill>
                  <a:schemeClr val="accent1">
                    <a:lumMod val="75000"/>
                  </a:schemeClr>
                </a:solidFill>
                <a:latin typeface="Arial Narrow" pitchFamily="34" charset="0"/>
                <a:ea typeface="msgothic" charset="0"/>
                <a:cs typeface="msgothic" charset="0"/>
              </a:rPr>
              <a:t>Joseph P. Donnelly, and </a:t>
            </a:r>
            <a:r>
              <a:rPr lang="en-GB" sz="1100" b="1" dirty="0" err="1">
                <a:solidFill>
                  <a:schemeClr val="accent1">
                    <a:lumMod val="75000"/>
                  </a:schemeClr>
                </a:solidFill>
                <a:latin typeface="Arial Narrow" pitchFamily="34" charset="0"/>
                <a:ea typeface="msgothic" charset="0"/>
                <a:cs typeface="msgothic" charset="0"/>
              </a:rPr>
              <a:t>Mazen</a:t>
            </a:r>
            <a:r>
              <a:rPr lang="en-GB" sz="1100" b="1" dirty="0">
                <a:solidFill>
                  <a:schemeClr val="accent1">
                    <a:lumMod val="75000"/>
                  </a:schemeClr>
                </a:solidFill>
                <a:latin typeface="Arial Narrow" pitchFamily="34" charset="0"/>
                <a:ea typeface="msgothic" charset="0"/>
                <a:cs typeface="msgothic" charset="0"/>
              </a:rPr>
              <a:t> Hanna </a:t>
            </a:r>
            <a:r>
              <a:rPr lang="en-GB" sz="1100" b="1" dirty="0" err="1">
                <a:solidFill>
                  <a:schemeClr val="accent1">
                    <a:lumMod val="75000"/>
                  </a:schemeClr>
                </a:solidFill>
                <a:latin typeface="Arial Narrow" pitchFamily="34" charset="0"/>
                <a:ea typeface="msgothic" charset="0"/>
                <a:cs typeface="msgothic" charset="0"/>
              </a:rPr>
              <a:t>CCJM</a:t>
            </a:r>
            <a:r>
              <a:rPr lang="en-GB" sz="1100" b="1" dirty="0">
                <a:solidFill>
                  <a:schemeClr val="accent1">
                    <a:lumMod val="75000"/>
                  </a:schemeClr>
                </a:solidFill>
                <a:latin typeface="Arial Narrow" pitchFamily="34" charset="0"/>
                <a:ea typeface="msgothic" charset="0"/>
                <a:cs typeface="msgothic" charset="0"/>
              </a:rPr>
              <a:t> 2017;84:12-26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5" y="482188"/>
          <a:ext cx="8568953" cy="4398641"/>
        </p:xfrm>
        <a:graphic>
          <a:graphicData uri="http://schemas.openxmlformats.org/drawingml/2006/table">
            <a:tbl>
              <a:tblPr/>
              <a:tblGrid>
                <a:gridCol w="1656186">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gridCol w="2304255">
                  <a:extLst>
                    <a:ext uri="{9D8B030D-6E8A-4147-A177-3AD203B41FA5}">
                      <a16:colId xmlns:a16="http://schemas.microsoft.com/office/drawing/2014/main" val="20002"/>
                    </a:ext>
                  </a:extLst>
                </a:gridCol>
              </a:tblGrid>
              <a:tr h="388273">
                <a:tc>
                  <a:txBody>
                    <a:bodyPr/>
                    <a:lstStyle/>
                    <a:p>
                      <a:pPr fontAlgn="auto"/>
                      <a:r>
                        <a:rPr lang="en-US" sz="1400" b="1" dirty="0">
                          <a:latin typeface="Arial Narrow" pitchFamily="34" charset="0"/>
                        </a:rPr>
                        <a:t>Cardiac</a:t>
                      </a:r>
                      <a:endParaRPr lang="en-US" sz="1400" b="0" dirty="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C00000"/>
                          </a:solidFill>
                          <a:latin typeface="Arial Narrow" pitchFamily="34" charset="0"/>
                        </a:rPr>
                        <a:t>Red flag</a:t>
                      </a:r>
                      <a:endParaRPr lang="ru-RU" sz="1500" b="0" dirty="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1460">
                <a:tc>
                  <a:txBody>
                    <a:bodyPr/>
                    <a:lstStyle/>
                    <a:p>
                      <a:pPr fontAlgn="auto"/>
                      <a:r>
                        <a:rPr lang="en-US" sz="1200" b="1" dirty="0">
                          <a:solidFill>
                            <a:srgbClr val="0070C0"/>
                          </a:solidFill>
                          <a:latin typeface="Arial Narrow" pitchFamily="34" charset="0"/>
                        </a:rPr>
                        <a:t> Clinical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a:solidFill>
                            <a:schemeClr val="accent1">
                              <a:lumMod val="75000"/>
                            </a:schemeClr>
                          </a:solidFill>
                          <a:latin typeface="Arial Narrow" pitchFamily="34" charset="0"/>
                        </a:rPr>
                        <a:t>Hypotension or </a:t>
                      </a:r>
                      <a:r>
                        <a:rPr lang="en-US" sz="1200" b="1" dirty="0" err="1">
                          <a:solidFill>
                            <a:schemeClr val="accent1">
                              <a:lumMod val="75000"/>
                            </a:schemeClr>
                          </a:solidFill>
                          <a:latin typeface="Arial Narrow" pitchFamily="34" charset="0"/>
                        </a:rPr>
                        <a:t>normotensive</a:t>
                      </a:r>
                      <a:r>
                        <a:rPr lang="en-US" sz="1200" b="1" dirty="0">
                          <a:solidFill>
                            <a:schemeClr val="accent1">
                              <a:lumMod val="75000"/>
                            </a:schemeClr>
                          </a:solidFill>
                          <a:latin typeface="Arial Narrow" pitchFamily="34" charset="0"/>
                        </a:rPr>
                        <a:t> if previous hypertensive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a:t>
                      </a:r>
                      <a:r>
                        <a:rPr lang="en-US" sz="1200" b="1" dirty="0">
                          <a:solidFill>
                            <a:srgbClr val="0070C0"/>
                          </a:solidFill>
                          <a:latin typeface="Arial Narrow" pitchFamily="34" charset="0"/>
                        </a:rPr>
                        <a:t>, 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1460">
                <a:tc>
                  <a:txBody>
                    <a:bodyPr/>
                    <a:lstStyle/>
                    <a:p>
                      <a:pPr fontAlgn="auto"/>
                      <a:r>
                        <a:rPr lang="en-US" sz="1200" b="0">
                          <a:latin typeface="Arial Narrow" pitchFamily="34" charset="0"/>
                        </a:rPr>
                        <a:t> ECG</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dirty="0" err="1">
                          <a:latin typeface="Arial Narrow" pitchFamily="34" charset="0"/>
                        </a:rPr>
                        <a:t>Pseudoinfarct</a:t>
                      </a:r>
                      <a:r>
                        <a:rPr lang="en-US" sz="1200" b="0" dirty="0">
                          <a:latin typeface="Arial Narrow" pitchFamily="34" charset="0"/>
                        </a:rPr>
                        <a:t> pattern</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1460">
                <a:tc rowSpan="2">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a:solidFill>
                            <a:schemeClr val="accent1">
                              <a:lumMod val="75000"/>
                            </a:schemeClr>
                          </a:solidFill>
                          <a:latin typeface="Arial Narrow" pitchFamily="34" charset="0"/>
                        </a:rPr>
                        <a:t>Low/decreased </a:t>
                      </a:r>
                      <a:r>
                        <a:rPr lang="en-US" sz="1200" b="1" dirty="0" err="1">
                          <a:solidFill>
                            <a:schemeClr val="accent1">
                              <a:lumMod val="75000"/>
                            </a:schemeClr>
                          </a:solidFill>
                          <a:latin typeface="Arial Narrow" pitchFamily="34" charset="0"/>
                        </a:rPr>
                        <a:t>QRS</a:t>
                      </a:r>
                      <a:r>
                        <a:rPr lang="en-US" sz="1200" b="1" dirty="0">
                          <a:solidFill>
                            <a:schemeClr val="accent1">
                              <a:lumMod val="75000"/>
                            </a:schemeClr>
                          </a:solidFill>
                          <a:latin typeface="Arial Narrow" pitchFamily="34" charset="0"/>
                        </a:rPr>
                        <a:t> voltage to degree of LV thickness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0">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AV conduction disease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0">
                <a:tc>
                  <a:txBody>
                    <a:bodyPr/>
                    <a:lstStyle/>
                    <a:p>
                      <a:pPr fontAlgn="auto"/>
                      <a:r>
                        <a:rPr lang="en-US" sz="1200" b="0">
                          <a:latin typeface="Arial Narrow" pitchFamily="34" charset="0"/>
                        </a:rPr>
                        <a:t> Laboratory</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a:solidFill>
                            <a:schemeClr val="accent1">
                              <a:lumMod val="75000"/>
                            </a:schemeClr>
                          </a:solidFill>
                          <a:latin typeface="Arial Narrow" pitchFamily="34" charset="0"/>
                        </a:rPr>
                        <a:t>Disproportionally elevated NT-</a:t>
                      </a:r>
                      <a:r>
                        <a:rPr lang="en-US" sz="1200" b="1" dirty="0" err="1">
                          <a:solidFill>
                            <a:schemeClr val="accent1">
                              <a:lumMod val="75000"/>
                            </a:schemeClr>
                          </a:solidFill>
                          <a:latin typeface="Arial Narrow" pitchFamily="34" charset="0"/>
                        </a:rPr>
                        <a:t>proBNP</a:t>
                      </a:r>
                      <a:r>
                        <a:rPr lang="en-US" sz="1200" b="1" dirty="0">
                          <a:solidFill>
                            <a:schemeClr val="accent1">
                              <a:lumMod val="75000"/>
                            </a:schemeClr>
                          </a:solidFill>
                          <a:latin typeface="Arial Narrow" pitchFamily="34" charset="0"/>
                        </a:rPr>
                        <a:t> to degree of </a:t>
                      </a:r>
                      <a:r>
                        <a:rPr lang="en-US" sz="1200" b="1" dirty="0" err="1">
                          <a:solidFill>
                            <a:schemeClr val="accent1">
                              <a:lumMod val="75000"/>
                            </a:schemeClr>
                          </a:solidFill>
                          <a:latin typeface="Arial Narrow" pitchFamily="34" charset="0"/>
                        </a:rPr>
                        <a:t>HF</a:t>
                      </a:r>
                      <a:endParaRPr lang="en-US" sz="1200" b="1" dirty="0">
                        <a:solidFill>
                          <a:schemeClr val="accent1">
                            <a:lumMod val="75000"/>
                          </a:schemeClr>
                        </a:solidFill>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1460">
                <a:tc>
                  <a:txBody>
                    <a:bodyPr/>
                    <a:lstStyle/>
                    <a:p>
                      <a:pPr fontAlgn="auto"/>
                      <a:endParaRPr lang="ru-RU" sz="1200" b="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a:solidFill>
                            <a:schemeClr val="accent1">
                              <a:lumMod val="75000"/>
                            </a:schemeClr>
                          </a:solidFill>
                          <a:latin typeface="Arial Narrow" pitchFamily="34" charset="0"/>
                        </a:rPr>
                        <a:t>Persisting elevated </a:t>
                      </a:r>
                      <a:r>
                        <a:rPr lang="en-US" sz="1200" b="1" dirty="0" err="1">
                          <a:solidFill>
                            <a:schemeClr val="accent1">
                              <a:lumMod val="75000"/>
                            </a:schemeClr>
                          </a:solidFill>
                          <a:latin typeface="Arial Narrow" pitchFamily="34" charset="0"/>
                        </a:rPr>
                        <a:t>troponin</a:t>
                      </a:r>
                      <a:r>
                        <a:rPr lang="en-US" sz="1200" b="1" dirty="0">
                          <a:solidFill>
                            <a:schemeClr val="accent1">
                              <a:lumMod val="75000"/>
                            </a:schemeClr>
                          </a:solidFill>
                          <a:latin typeface="Arial Narrow" pitchFamily="34" charset="0"/>
                        </a:rPr>
                        <a:t> levels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1" dirty="0" err="1">
                          <a:solidFill>
                            <a:srgbClr val="0070C0"/>
                          </a:solidFill>
                          <a:latin typeface="Arial Narrow" pitchFamily="34" charset="0"/>
                        </a:rPr>
                        <a:t>ATTR</a:t>
                      </a:r>
                      <a:r>
                        <a:rPr lang="en-US" sz="1200" b="1" dirty="0">
                          <a:solidFill>
                            <a:srgbClr val="0070C0"/>
                          </a:solidFill>
                          <a:latin typeface="Arial Narrow" pitchFamily="34" charset="0"/>
                        </a:rPr>
                        <a:t>, 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1460">
                <a:tc>
                  <a:txBody>
                    <a:bodyPr/>
                    <a:lstStyle/>
                    <a:p>
                      <a:pPr fontAlgn="auto"/>
                      <a:r>
                        <a:rPr lang="en-US" sz="1200" b="0">
                          <a:latin typeface="Arial Narrow" pitchFamily="34" charset="0"/>
                        </a:rPr>
                        <a:t> Echocardiogram</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Granular sparkling of myocardium</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1460">
                <a:tc rowSpan="4">
                  <a:txBody>
                    <a:bodyPr/>
                    <a:lstStyle/>
                    <a:p>
                      <a:pPr fontAlgn="auto"/>
                      <a:endParaRPr lang="ru-RU" sz="1200" b="0" dirty="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a:solidFill>
                            <a:schemeClr val="accent1">
                              <a:lumMod val="75000"/>
                            </a:schemeClr>
                          </a:solidFill>
                          <a:latin typeface="Arial Narrow" pitchFamily="34" charset="0"/>
                        </a:rPr>
                        <a:t>Increased right ventricular wall thickness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1791">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Increased valve thickness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dirty="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1791">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Pericardial effusion</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1791">
                <a:tc vMerge="1">
                  <a:txBody>
                    <a:bodyPr/>
                    <a:lstStyle/>
                    <a:p>
                      <a:endParaRPr lang="ru-RU"/>
                    </a:p>
                  </a:txBody>
                  <a:tcPr/>
                </a:tc>
                <a:tc>
                  <a:txBody>
                    <a:bodyPr/>
                    <a:lstStyle/>
                    <a:p>
                      <a:pPr fontAlgn="auto"/>
                      <a:r>
                        <a:rPr lang="en-US" sz="1200" b="0" dirty="0">
                          <a:latin typeface="Arial Narrow" pitchFamily="34" charset="0"/>
                        </a:rPr>
                        <a:t>Reduced longitudinal strain with apical sparing pattern</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51460">
                <a:tc>
                  <a:txBody>
                    <a:bodyPr/>
                    <a:lstStyle/>
                    <a:p>
                      <a:pPr fontAlgn="auto"/>
                      <a:r>
                        <a:rPr lang="en-US" sz="1200" b="0">
                          <a:latin typeface="Arial Narrow" pitchFamily="34" charset="0"/>
                        </a:rPr>
                        <a:t> CMR</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1" dirty="0" err="1">
                          <a:solidFill>
                            <a:schemeClr val="accent1">
                              <a:lumMod val="75000"/>
                            </a:schemeClr>
                          </a:solidFill>
                          <a:latin typeface="Arial Narrow" pitchFamily="34" charset="0"/>
                        </a:rPr>
                        <a:t>Subendocardial</a:t>
                      </a:r>
                      <a:r>
                        <a:rPr lang="en-US" sz="1200" b="1" dirty="0">
                          <a:solidFill>
                            <a:schemeClr val="accent1">
                              <a:lumMod val="75000"/>
                            </a:schemeClr>
                          </a:solidFill>
                          <a:latin typeface="Arial Narrow" pitchFamily="34" charset="0"/>
                        </a:rPr>
                        <a:t> late gadolinium enhancement</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71791">
                <a:tc rowSpan="3">
                  <a:txBody>
                    <a:bodyPr/>
                    <a:lstStyle/>
                    <a:p>
                      <a:pPr fontAlgn="auto"/>
                      <a:endParaRPr lang="ru-RU" sz="1200" b="0" dirty="0">
                        <a:latin typeface="Arial Narrow"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200" b="0">
                          <a:latin typeface="Arial Narrow" pitchFamily="34" charset="0"/>
                        </a:rPr>
                        <a:t>Elevated native T1 values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71791">
                <a:tc vMerge="1">
                  <a:txBody>
                    <a:bodyPr/>
                    <a:lstStyle/>
                    <a:p>
                      <a:endParaRPr lang="ru-RU"/>
                    </a:p>
                  </a:txBody>
                  <a:tcPr/>
                </a:tc>
                <a:tc>
                  <a:txBody>
                    <a:bodyPr/>
                    <a:lstStyle/>
                    <a:p>
                      <a:pPr fontAlgn="auto"/>
                      <a:r>
                        <a:rPr lang="en-US" sz="1200" b="1" dirty="0">
                          <a:solidFill>
                            <a:schemeClr val="accent1">
                              <a:lumMod val="75000"/>
                            </a:schemeClr>
                          </a:solidFill>
                          <a:latin typeface="Arial Narrow" pitchFamily="34" charset="0"/>
                        </a:rPr>
                        <a:t>Increased extracellular volume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88273">
                <a:tc vMerge="1">
                  <a:txBody>
                    <a:bodyPr/>
                    <a:lstStyle/>
                    <a:p>
                      <a:endParaRPr lang="ru-RU"/>
                    </a:p>
                  </a:txBody>
                  <a:tcPr>
                    <a:lnL>
                      <a:noFill/>
                    </a:lnL>
                    <a:lnR>
                      <a:noFill/>
                    </a:lnR>
                    <a:lnT>
                      <a:noFill/>
                    </a:lnT>
                    <a:lnB>
                      <a:noFill/>
                    </a:lnB>
                    <a:solidFill>
                      <a:srgbClr val="FFFFFF"/>
                    </a:solidFill>
                  </a:tcPr>
                </a:tc>
                <a:tc>
                  <a:txBody>
                    <a:bodyPr/>
                    <a:lstStyle/>
                    <a:p>
                      <a:pPr fontAlgn="auto"/>
                      <a:r>
                        <a:rPr lang="en-US" sz="1200" b="1" dirty="0">
                          <a:solidFill>
                            <a:schemeClr val="accent1">
                              <a:lumMod val="75000"/>
                            </a:schemeClr>
                          </a:solidFill>
                          <a:latin typeface="Arial Narrow" pitchFamily="34" charset="0"/>
                        </a:rPr>
                        <a:t>Abnormal gadolinium kinetics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auto"/>
                      <a:r>
                        <a:rPr lang="en-US" sz="1200" b="0" dirty="0">
                          <a:latin typeface="Arial Narrow" pitchFamily="34" charset="0"/>
                        </a:rPr>
                        <a:t>All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
        <p:nvSpPr>
          <p:cNvPr id="5" name="TextShape 2"/>
          <p:cNvSpPr txBox="1"/>
          <p:nvPr/>
        </p:nvSpPr>
        <p:spPr>
          <a:xfrm>
            <a:off x="3072926" y="4929204"/>
            <a:ext cx="6071074" cy="214296"/>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sp>
        <p:nvSpPr>
          <p:cNvPr id="8" name="Заголовок 1"/>
          <p:cNvSpPr>
            <a:spLocks noGrp="1"/>
          </p:cNvSpPr>
          <p:nvPr>
            <p:ph type="title"/>
          </p:nvPr>
        </p:nvSpPr>
        <p:spPr>
          <a:xfrm>
            <a:off x="1214414" y="0"/>
            <a:ext cx="7443811" cy="375032"/>
          </a:xfrm>
        </p:spPr>
        <p:txBody>
          <a:bodyPr>
            <a:noAutofit/>
          </a:bodyPr>
          <a:lstStyle/>
          <a:p>
            <a:r>
              <a:rPr lang="en-US" sz="2400" b="1" dirty="0">
                <a:solidFill>
                  <a:schemeClr val="accent1">
                    <a:lumMod val="75000"/>
                  </a:schemeClr>
                </a:solidFill>
                <a:latin typeface="Arial Narrow" pitchFamily="34" charset="0"/>
              </a:rPr>
              <a:t>Cardiac and </a:t>
            </a:r>
            <a:r>
              <a:rPr lang="en-US" sz="2400" b="1" dirty="0" err="1">
                <a:solidFill>
                  <a:schemeClr val="accent1">
                    <a:lumMod val="75000"/>
                  </a:schemeClr>
                </a:solidFill>
                <a:latin typeface="Arial Narrow" pitchFamily="34" charset="0"/>
              </a:rPr>
              <a:t>extracardiac</a:t>
            </a:r>
            <a:r>
              <a:rPr lang="en-US" sz="2400" b="1" dirty="0">
                <a:solidFill>
                  <a:schemeClr val="accent1">
                    <a:lumMod val="75000"/>
                  </a:schemeClr>
                </a:solidFill>
                <a:latin typeface="Arial Narrow" pitchFamily="34" charset="0"/>
              </a:rPr>
              <a:t> </a:t>
            </a:r>
            <a:r>
              <a:rPr lang="en-US" sz="2400" b="1" dirty="0" err="1">
                <a:solidFill>
                  <a:schemeClr val="accent1">
                    <a:lumMod val="75000"/>
                  </a:schemeClr>
                </a:solidFill>
                <a:latin typeface="Arial Narrow" pitchFamily="34" charset="0"/>
              </a:rPr>
              <a:t>amyloidosis</a:t>
            </a:r>
            <a:r>
              <a:rPr lang="en-US" sz="2400" b="1" dirty="0">
                <a:solidFill>
                  <a:schemeClr val="accent1">
                    <a:lumMod val="75000"/>
                  </a:schemeClr>
                </a:solidFill>
                <a:latin typeface="Arial Narrow" pitchFamily="34" charset="0"/>
              </a:rPr>
              <a:t> red flags</a:t>
            </a:r>
            <a:endParaRPr lang="ru-RU" sz="2400" b="1" dirty="0">
              <a:solidFill>
                <a:schemeClr val="accent1">
                  <a:lumMod val="75000"/>
                </a:schemeClr>
              </a:solidFill>
              <a:latin typeface="Arial Narrow" pitchFamily="34" charset="0"/>
            </a:endParaRPr>
          </a:p>
        </p:txBody>
      </p:sp>
      <p:pic>
        <p:nvPicPr>
          <p:cNvPr id="6" name="Picture 2"/>
          <p:cNvPicPr>
            <a:picLocks noChangeAspect="1" noChangeArrowheads="1"/>
          </p:cNvPicPr>
          <p:nvPr/>
        </p:nvPicPr>
        <p:blipFill>
          <a:blip r:embed="rId2" cstate="print"/>
          <a:srcRect t="15788" b="26316"/>
          <a:stretch>
            <a:fillRect/>
          </a:stretch>
        </p:blipFill>
        <p:spPr bwMode="auto">
          <a:xfrm>
            <a:off x="0" y="0"/>
            <a:ext cx="1214414" cy="535785"/>
          </a:xfrm>
          <a:prstGeom prst="rect">
            <a:avLst/>
          </a:prstGeom>
          <a:noFill/>
          <a:ln w="9525">
            <a:noFill/>
            <a:miter lim="800000"/>
            <a:headEnd/>
            <a:tailEnd/>
          </a:ln>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pic>
        <p:nvPicPr>
          <p:cNvPr id="9" name="Picture 3"/>
          <p:cNvPicPr>
            <a:picLocks noChangeAspect="1" noChangeArrowheads="1"/>
          </p:cNvPicPr>
          <p:nvPr/>
        </p:nvPicPr>
        <p:blipFill>
          <a:blip r:embed="rId4" cstate="print"/>
          <a:srcRect r="25088"/>
          <a:stretch>
            <a:fillRect/>
          </a:stretch>
        </p:blipFill>
        <p:spPr bwMode="auto">
          <a:xfrm>
            <a:off x="5004048" y="771551"/>
            <a:ext cx="3926240" cy="3168352"/>
          </a:xfrm>
          <a:prstGeom prst="rect">
            <a:avLst/>
          </a:prstGeom>
          <a:noFill/>
          <a:ln w="9525">
            <a:noFill/>
            <a:round/>
            <a:headEnd/>
            <a:tailEnd/>
          </a:ln>
          <a:effectLst/>
        </p:spPr>
      </p:pic>
      <p:sp>
        <p:nvSpPr>
          <p:cNvPr id="10" name="Овал 9"/>
          <p:cNvSpPr/>
          <p:nvPr/>
        </p:nvSpPr>
        <p:spPr>
          <a:xfrm>
            <a:off x="1835696" y="3723878"/>
            <a:ext cx="295232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835696" y="3435846"/>
            <a:ext cx="295232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Box 4"/>
          <p:cNvSpPr txBox="1">
            <a:spLocks noChangeArrowheads="1"/>
          </p:cNvSpPr>
          <p:nvPr/>
        </p:nvSpPr>
        <p:spPr bwMode="auto">
          <a:xfrm>
            <a:off x="4427984" y="4011910"/>
            <a:ext cx="4489744" cy="216024"/>
          </a:xfrm>
          <a:prstGeom prst="rect">
            <a:avLst/>
          </a:prstGeom>
          <a:solidFill>
            <a:schemeClr val="bg1"/>
          </a:solidFill>
          <a:ln w="9525">
            <a:noFill/>
            <a:round/>
            <a:headEnd/>
            <a:tailEnd/>
          </a:ln>
          <a:effectLst/>
        </p:spPr>
        <p:txBody>
          <a:bodyPr lIns="0" tIns="0" rIns="0" bIns="0"/>
          <a:lstStyle/>
          <a:p>
            <a:pPr algn="r">
              <a:tabLst>
                <a:tab pos="656650" algn="l"/>
                <a:tab pos="1313299" algn="l"/>
                <a:tab pos="1969949" algn="l"/>
                <a:tab pos="2626599" algn="l"/>
                <a:tab pos="3283248" algn="l"/>
              </a:tabLst>
            </a:pPr>
            <a:r>
              <a:rPr lang="en-GB" sz="1100" b="1" dirty="0">
                <a:solidFill>
                  <a:schemeClr val="accent1">
                    <a:lumMod val="75000"/>
                  </a:schemeClr>
                </a:solidFill>
                <a:latin typeface="Arial Narrow" pitchFamily="34" charset="0"/>
                <a:ea typeface="msgothic" charset="0"/>
                <a:cs typeface="msgothic" charset="0"/>
              </a:rPr>
              <a:t>Joseph P. Donnelly, and </a:t>
            </a:r>
            <a:r>
              <a:rPr lang="en-GB" sz="1100" b="1" dirty="0" err="1">
                <a:solidFill>
                  <a:schemeClr val="accent1">
                    <a:lumMod val="75000"/>
                  </a:schemeClr>
                </a:solidFill>
                <a:latin typeface="Arial Narrow" pitchFamily="34" charset="0"/>
                <a:ea typeface="msgothic" charset="0"/>
                <a:cs typeface="msgothic" charset="0"/>
              </a:rPr>
              <a:t>Mazen</a:t>
            </a:r>
            <a:r>
              <a:rPr lang="en-GB" sz="1100" b="1" dirty="0">
                <a:solidFill>
                  <a:schemeClr val="accent1">
                    <a:lumMod val="75000"/>
                  </a:schemeClr>
                </a:solidFill>
                <a:latin typeface="Arial Narrow" pitchFamily="34" charset="0"/>
                <a:ea typeface="msgothic" charset="0"/>
                <a:cs typeface="msgothic" charset="0"/>
              </a:rPr>
              <a:t> Hanna </a:t>
            </a:r>
            <a:r>
              <a:rPr lang="en-GB" sz="1100" b="1" dirty="0" err="1">
                <a:solidFill>
                  <a:schemeClr val="accent1">
                    <a:lumMod val="75000"/>
                  </a:schemeClr>
                </a:solidFill>
                <a:latin typeface="Arial Narrow" pitchFamily="34" charset="0"/>
                <a:ea typeface="msgothic" charset="0"/>
                <a:cs typeface="msgothic" charset="0"/>
              </a:rPr>
              <a:t>CCJM</a:t>
            </a:r>
            <a:r>
              <a:rPr lang="en-GB" sz="1100" b="1" dirty="0">
                <a:solidFill>
                  <a:schemeClr val="accent1">
                    <a:lumMod val="75000"/>
                  </a:schemeClr>
                </a:solidFill>
                <a:latin typeface="Arial Narrow" pitchFamily="34" charset="0"/>
                <a:ea typeface="msgothic" charset="0"/>
                <a:cs typeface="msgothic" charset="0"/>
              </a:rPr>
              <a:t> 2017;84:12-26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1260000" y="114210"/>
            <a:ext cx="7200000" cy="338850"/>
          </a:xfrm>
          <a:prstGeom prst="rect">
            <a:avLst/>
          </a:prstGeom>
          <a:noFill/>
          <a:ln>
            <a:noFill/>
          </a:ln>
        </p:spPr>
        <p:txBody>
          <a:bodyPr lIns="90000" tIns="46800" rIns="90000" bIns="46800"/>
          <a:lstStyle/>
          <a:p>
            <a:endParaRPr lang="en-US" sz="1100" b="0" strike="noStrike" spc="-1" dirty="0">
              <a:solidFill>
                <a:srgbClr val="000000"/>
              </a:solidFill>
              <a:latin typeface="Arial"/>
            </a:endParaRPr>
          </a:p>
        </p:txBody>
      </p:sp>
      <p:sp>
        <p:nvSpPr>
          <p:cNvPr id="46" name="TextShape 2"/>
          <p:cNvSpPr txBox="1"/>
          <p:nvPr/>
        </p:nvSpPr>
        <p:spPr>
          <a:xfrm>
            <a:off x="3072926" y="4804650"/>
            <a:ext cx="6071074" cy="338850"/>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47" name="Main graphic"/>
          <p:cNvPicPr/>
          <p:nvPr/>
        </p:nvPicPr>
        <p:blipFill>
          <a:blip r:embed="rId3" cstate="print">
            <a:lum bright="-10000" contrast="9000"/>
          </a:blip>
          <a:stretch/>
        </p:blipFill>
        <p:spPr>
          <a:xfrm>
            <a:off x="428596" y="535767"/>
            <a:ext cx="7929618" cy="4034633"/>
          </a:xfrm>
          <a:prstGeom prst="rect">
            <a:avLst/>
          </a:prstGeom>
          <a:ln>
            <a:noFill/>
          </a:ln>
        </p:spPr>
      </p:pic>
      <p:sp>
        <p:nvSpPr>
          <p:cNvPr id="5" name="Прямоугольник 4"/>
          <p:cNvSpPr/>
          <p:nvPr/>
        </p:nvSpPr>
        <p:spPr>
          <a:xfrm>
            <a:off x="1928795" y="1"/>
            <a:ext cx="5591594" cy="461665"/>
          </a:xfrm>
          <a:prstGeom prst="rect">
            <a:avLst/>
          </a:prstGeom>
        </p:spPr>
        <p:txBody>
          <a:bodyPr wrap="none">
            <a:spAutoFit/>
          </a:bodyPr>
          <a:lstStyle/>
          <a:p>
            <a:pPr algn="ctr"/>
            <a:r>
              <a:rPr lang="en-US" sz="2400" b="1" dirty="0">
                <a:solidFill>
                  <a:schemeClr val="accent1">
                    <a:lumMod val="75000"/>
                  </a:schemeClr>
                </a:solidFill>
                <a:latin typeface="Arial Narrow" pitchFamily="34" charset="0"/>
                <a:cs typeface="Arial" pitchFamily="34" charset="0"/>
              </a:rPr>
              <a:t>Diagnostic algorithm for cardiac </a:t>
            </a:r>
            <a:r>
              <a:rPr lang="en-US" sz="2400" b="1" dirty="0" err="1">
                <a:solidFill>
                  <a:schemeClr val="accent1">
                    <a:lumMod val="75000"/>
                  </a:schemeClr>
                </a:solidFill>
                <a:latin typeface="Arial Narrow" pitchFamily="34" charset="0"/>
                <a:cs typeface="Arial" pitchFamily="34" charset="0"/>
              </a:rPr>
              <a:t>amyloidosis</a:t>
            </a:r>
            <a:endParaRPr lang="ru-RU" sz="2400" b="1" dirty="0">
              <a:solidFill>
                <a:schemeClr val="accent1">
                  <a:lumMod val="75000"/>
                </a:schemeClr>
              </a:solidFill>
              <a:latin typeface="Arial Narrow" pitchFamily="34" charset="0"/>
              <a:cs typeface="Arial" pitchFamily="34" charset="0"/>
            </a:endParaRPr>
          </a:p>
        </p:txBody>
      </p:sp>
      <p:pic>
        <p:nvPicPr>
          <p:cNvPr id="6" name="Picture 2"/>
          <p:cNvPicPr>
            <a:picLocks noChangeAspect="1" noChangeArrowheads="1"/>
          </p:cNvPicPr>
          <p:nvPr/>
        </p:nvPicPr>
        <p:blipFill>
          <a:blip r:embed="rId4" cstate="print"/>
          <a:srcRect t="15788" b="26316"/>
          <a:stretch>
            <a:fillRect/>
          </a:stretch>
        </p:blipFill>
        <p:spPr bwMode="auto">
          <a:xfrm>
            <a:off x="0" y="0"/>
            <a:ext cx="1214414" cy="535785"/>
          </a:xfrm>
          <a:prstGeom prst="rect">
            <a:avLst/>
          </a:prstGeom>
          <a:noFill/>
          <a:ln w="9525">
            <a:noFill/>
            <a:miter lim="800000"/>
            <a:headEnd/>
            <a:tailEnd/>
          </a:ln>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omepage Circulation: Heart Failure cover image"/>
          <p:cNvPicPr>
            <a:picLocks noChangeAspect="1" noChangeArrowheads="1"/>
          </p:cNvPicPr>
          <p:nvPr/>
        </p:nvPicPr>
        <p:blipFill>
          <a:blip r:embed="rId2" cstate="print"/>
          <a:srcRect/>
          <a:stretch>
            <a:fillRect/>
          </a:stretch>
        </p:blipFill>
        <p:spPr bwMode="auto">
          <a:xfrm>
            <a:off x="285720" y="1643056"/>
            <a:ext cx="3456384" cy="3240360"/>
          </a:xfrm>
          <a:prstGeom prst="rect">
            <a:avLst/>
          </a:prstGeom>
          <a:noFill/>
        </p:spPr>
      </p:pic>
      <p:pic>
        <p:nvPicPr>
          <p:cNvPr id="57350" name="Picture 6" descr="https://www.ahajournals.org/cms/asset/962c32e2-c193-40ad-a996-31bebe618365/circimaging.2021.14.issue-7.largecover.jpg"/>
          <p:cNvPicPr>
            <a:picLocks noChangeAspect="1" noChangeArrowheads="1"/>
          </p:cNvPicPr>
          <p:nvPr/>
        </p:nvPicPr>
        <p:blipFill>
          <a:blip r:embed="rId3" cstate="print"/>
          <a:srcRect/>
          <a:stretch>
            <a:fillRect/>
          </a:stretch>
        </p:blipFill>
        <p:spPr bwMode="auto">
          <a:xfrm>
            <a:off x="5072066" y="1500180"/>
            <a:ext cx="3456384" cy="3402379"/>
          </a:xfrm>
          <a:prstGeom prst="rect">
            <a:avLst/>
          </a:prstGeom>
          <a:noFill/>
        </p:spPr>
      </p:pic>
      <p:sp>
        <p:nvSpPr>
          <p:cNvPr id="6" name="Прямоугольник 5"/>
          <p:cNvSpPr/>
          <p:nvPr/>
        </p:nvSpPr>
        <p:spPr>
          <a:xfrm>
            <a:off x="285720" y="785800"/>
            <a:ext cx="3960440" cy="738664"/>
          </a:xfrm>
          <a:prstGeom prst="rect">
            <a:avLst/>
          </a:prstGeom>
        </p:spPr>
        <p:txBody>
          <a:bodyPr wrap="square">
            <a:spAutoFit/>
          </a:bodyPr>
          <a:lstStyle/>
          <a:p>
            <a:r>
              <a:rPr lang="en-US" sz="1400" b="1" dirty="0">
                <a:solidFill>
                  <a:srgbClr val="002060"/>
                </a:solidFill>
              </a:rPr>
              <a:t>Expert Consensus Recommendations for the Suspicion and Diagnosis of Cardiac </a:t>
            </a:r>
            <a:r>
              <a:rPr lang="en-US" sz="1400" b="1" dirty="0" err="1">
                <a:solidFill>
                  <a:srgbClr val="002060"/>
                </a:solidFill>
              </a:rPr>
              <a:t>ATTR</a:t>
            </a:r>
            <a:r>
              <a:rPr lang="en-US" sz="1400" b="1" dirty="0">
                <a:solidFill>
                  <a:srgbClr val="002060"/>
                </a:solidFill>
              </a:rPr>
              <a:t> </a:t>
            </a:r>
            <a:r>
              <a:rPr lang="en-US" sz="1400" b="1" dirty="0" err="1">
                <a:solidFill>
                  <a:srgbClr val="002060"/>
                </a:solidFill>
              </a:rPr>
              <a:t>Amyloidosis</a:t>
            </a:r>
            <a:r>
              <a:rPr lang="en-US" sz="1400" b="1" dirty="0">
                <a:solidFill>
                  <a:srgbClr val="002060"/>
                </a:solidFill>
              </a:rPr>
              <a:t>. 2019</a:t>
            </a:r>
          </a:p>
        </p:txBody>
      </p:sp>
      <p:sp>
        <p:nvSpPr>
          <p:cNvPr id="7" name="Прямоугольник 6"/>
          <p:cNvSpPr/>
          <p:nvPr/>
        </p:nvSpPr>
        <p:spPr>
          <a:xfrm>
            <a:off x="4572000" y="785800"/>
            <a:ext cx="4572000" cy="738664"/>
          </a:xfrm>
          <a:prstGeom prst="rect">
            <a:avLst/>
          </a:prstGeom>
        </p:spPr>
        <p:txBody>
          <a:bodyPr>
            <a:spAutoFit/>
          </a:bodyPr>
          <a:lstStyle/>
          <a:p>
            <a:r>
              <a:rPr lang="en-US" sz="1400" b="1" dirty="0" err="1">
                <a:solidFill>
                  <a:srgbClr val="002060"/>
                </a:solidFill>
              </a:rPr>
              <a:t>ASNC</a:t>
            </a:r>
            <a:r>
              <a:rPr lang="en-US" sz="1400" b="1" dirty="0">
                <a:solidFill>
                  <a:srgbClr val="002060"/>
                </a:solidFill>
              </a:rPr>
              <a:t>/AHA/ASE/</a:t>
            </a:r>
            <a:r>
              <a:rPr lang="en-US" sz="1400" b="1" dirty="0" err="1">
                <a:solidFill>
                  <a:srgbClr val="002060"/>
                </a:solidFill>
              </a:rPr>
              <a:t>EANM</a:t>
            </a:r>
            <a:r>
              <a:rPr lang="en-US" sz="1400" b="1" dirty="0">
                <a:solidFill>
                  <a:srgbClr val="002060"/>
                </a:solidFill>
              </a:rPr>
              <a:t>/</a:t>
            </a:r>
            <a:r>
              <a:rPr lang="en-US" sz="1400" b="1" dirty="0" err="1">
                <a:solidFill>
                  <a:srgbClr val="002060"/>
                </a:solidFill>
              </a:rPr>
              <a:t>HFSA</a:t>
            </a:r>
            <a:r>
              <a:rPr lang="en-US" sz="1400" b="1" dirty="0">
                <a:solidFill>
                  <a:srgbClr val="002060"/>
                </a:solidFill>
              </a:rPr>
              <a:t>/ISA/</a:t>
            </a:r>
            <a:r>
              <a:rPr lang="en-US" sz="1400" b="1" dirty="0" err="1">
                <a:solidFill>
                  <a:srgbClr val="002060"/>
                </a:solidFill>
              </a:rPr>
              <a:t>SCMR</a:t>
            </a:r>
            <a:r>
              <a:rPr lang="en-US" sz="1400" b="1" dirty="0">
                <a:solidFill>
                  <a:srgbClr val="002060"/>
                </a:solidFill>
              </a:rPr>
              <a:t>/</a:t>
            </a:r>
            <a:r>
              <a:rPr lang="en-US" sz="1400" b="1" dirty="0" err="1">
                <a:solidFill>
                  <a:srgbClr val="002060"/>
                </a:solidFill>
              </a:rPr>
              <a:t>SNMMI</a:t>
            </a:r>
            <a:r>
              <a:rPr lang="en-US" sz="1400" b="1" dirty="0">
                <a:solidFill>
                  <a:srgbClr val="002060"/>
                </a:solidFill>
              </a:rPr>
              <a:t> Expert Consensus Recommendations for Multimodality Imaging in Cardiac </a:t>
            </a:r>
            <a:r>
              <a:rPr lang="en-US" sz="1400" b="1" dirty="0" err="1">
                <a:solidFill>
                  <a:srgbClr val="002060"/>
                </a:solidFill>
              </a:rPr>
              <a:t>Amyloidosis</a:t>
            </a:r>
            <a:r>
              <a:rPr lang="en-US" sz="1400" b="1" dirty="0">
                <a:solidFill>
                  <a:srgbClr val="002060"/>
                </a:solidFill>
              </a:rPr>
              <a:t>. 2021</a:t>
            </a:r>
          </a:p>
        </p:txBody>
      </p:sp>
      <p:pic>
        <p:nvPicPr>
          <p:cNvPr id="8" name="Picture 2"/>
          <p:cNvPicPr>
            <a:picLocks noChangeAspect="1" noChangeArrowheads="1"/>
          </p:cNvPicPr>
          <p:nvPr/>
        </p:nvPicPr>
        <p:blipFill>
          <a:blip r:embed="rId4" cstate="print"/>
          <a:srcRect t="15788" b="26316"/>
          <a:stretch>
            <a:fillRect/>
          </a:stretch>
        </p:blipFill>
        <p:spPr bwMode="auto">
          <a:xfrm>
            <a:off x="0" y="0"/>
            <a:ext cx="1285852" cy="535785"/>
          </a:xfrm>
          <a:prstGeom prst="rect">
            <a:avLst/>
          </a:prstGeom>
          <a:noFill/>
          <a:ln w="9525">
            <a:noFill/>
            <a:miter lim="800000"/>
            <a:headEnd/>
            <a:tailEnd/>
          </a:ln>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9652" y="1"/>
            <a:ext cx="714348" cy="5893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p:cNvSpPr txBox="1"/>
          <p:nvPr/>
        </p:nvSpPr>
        <p:spPr>
          <a:xfrm>
            <a:off x="2928926" y="4804650"/>
            <a:ext cx="6215074" cy="338850"/>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47" name="Main graphic"/>
          <p:cNvPicPr/>
          <p:nvPr/>
        </p:nvPicPr>
        <p:blipFill>
          <a:blip r:embed="rId3" cstate="print">
            <a:lum bright="-1000" contrast="17000"/>
          </a:blip>
          <a:stretch/>
        </p:blipFill>
        <p:spPr>
          <a:xfrm>
            <a:off x="611560" y="214296"/>
            <a:ext cx="7960968" cy="4429156"/>
          </a:xfrm>
          <a:prstGeom prst="rect">
            <a:avLst/>
          </a:prstGeom>
          <a:ln>
            <a:noFill/>
          </a:ln>
        </p:spPr>
      </p:pic>
      <p:pic>
        <p:nvPicPr>
          <p:cNvPr id="4" name="Picture 2"/>
          <p:cNvPicPr>
            <a:picLocks noChangeAspect="1" noChangeArrowheads="1"/>
          </p:cNvPicPr>
          <p:nvPr/>
        </p:nvPicPr>
        <p:blipFill>
          <a:blip r:embed="rId4" cstate="print"/>
          <a:srcRect t="15788" b="26316"/>
          <a:stretch>
            <a:fillRect/>
          </a:stretch>
        </p:blipFill>
        <p:spPr bwMode="auto">
          <a:xfrm>
            <a:off x="71406" y="0"/>
            <a:ext cx="1285884" cy="535785"/>
          </a:xfrm>
          <a:prstGeom prst="rect">
            <a:avLst/>
          </a:prstGeom>
          <a:noFill/>
          <a:ln w="9525">
            <a:noFill/>
            <a:miter lim="800000"/>
            <a:headEnd/>
            <a:tailEnd/>
          </a:ln>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B9D82A-AA8B-4787-B97A-D2B7514A1F7A}"/>
              </a:ext>
            </a:extLst>
          </p:cNvPr>
          <p:cNvSpPr txBox="1"/>
          <p:nvPr/>
        </p:nvSpPr>
        <p:spPr>
          <a:xfrm>
            <a:off x="3855436" y="4728001"/>
            <a:ext cx="5288564" cy="553998"/>
          </a:xfrm>
          <a:prstGeom prst="rect">
            <a:avLst/>
          </a:prstGeom>
          <a:noFill/>
        </p:spPr>
        <p:txBody>
          <a:bodyPr wrap="square" rtlCol="0">
            <a:spAutoFit/>
          </a:bodyPr>
          <a:lstStyle/>
          <a:p>
            <a:r>
              <a:rPr lang="en-US" sz="1200" b="1" dirty="0">
                <a:solidFill>
                  <a:schemeClr val="accent1">
                    <a:lumMod val="75000"/>
                  </a:schemeClr>
                </a:solidFill>
                <a:latin typeface="Arial Narrow" pitchFamily="34" charset="0"/>
              </a:rPr>
              <a:t>NCCN Guidelines Version 1/2022 Systemic Light Chain Amyloidosis. www.nccn.org</a:t>
            </a:r>
            <a:endParaRPr lang="ru-RU" sz="1200" b="1" dirty="0">
              <a:solidFill>
                <a:schemeClr val="accent1">
                  <a:lumMod val="75000"/>
                </a:schemeClr>
              </a:solidFill>
              <a:latin typeface="Arial Narrow" pitchFamily="34" charset="0"/>
            </a:endParaRPr>
          </a:p>
          <a:p>
            <a:endParaRPr lang="ru-RU" b="1" dirty="0">
              <a:solidFill>
                <a:schemeClr val="accent1">
                  <a:lumMod val="75000"/>
                </a:schemeClr>
              </a:solidFill>
              <a:latin typeface="Arial Narrow" pitchFamily="34" charset="0"/>
            </a:endParaRPr>
          </a:p>
        </p:txBody>
      </p:sp>
      <p:sp>
        <p:nvSpPr>
          <p:cNvPr id="8" name="Content Placeholder 7">
            <a:extLst>
              <a:ext uri="{FF2B5EF4-FFF2-40B4-BE49-F238E27FC236}">
                <a16:creationId xmlns:a16="http://schemas.microsoft.com/office/drawing/2014/main" id="{CCDDB690-058A-41EB-BD9A-62087F2BBF7D}"/>
              </a:ext>
            </a:extLst>
          </p:cNvPr>
          <p:cNvSpPr>
            <a:spLocks noGrp="1"/>
          </p:cNvSpPr>
          <p:nvPr>
            <p:ph idx="1"/>
          </p:nvPr>
        </p:nvSpPr>
        <p:spPr/>
        <p:txBody>
          <a:bodyPr/>
          <a:lstStyle/>
          <a:p>
            <a:endParaRPr lang="ru-RU"/>
          </a:p>
        </p:txBody>
      </p:sp>
      <p:pic>
        <p:nvPicPr>
          <p:cNvPr id="10" name="Picture 9">
            <a:extLst>
              <a:ext uri="{FF2B5EF4-FFF2-40B4-BE49-F238E27FC236}">
                <a16:creationId xmlns:a16="http://schemas.microsoft.com/office/drawing/2014/main" id="{ABDD505A-04F3-46D0-A8C3-813294BE7F34}"/>
              </a:ext>
            </a:extLst>
          </p:cNvPr>
          <p:cNvPicPr>
            <a:picLocks noChangeAspect="1"/>
          </p:cNvPicPr>
          <p:nvPr/>
        </p:nvPicPr>
        <p:blipFill>
          <a:blip r:embed="rId3" cstate="print">
            <a:lum bright="-10000" contrast="29000"/>
          </a:blip>
          <a:stretch>
            <a:fillRect/>
          </a:stretch>
        </p:blipFill>
        <p:spPr>
          <a:xfrm>
            <a:off x="357126" y="642924"/>
            <a:ext cx="8786874" cy="3964809"/>
          </a:xfrm>
          <a:prstGeom prst="rect">
            <a:avLst/>
          </a:prstGeom>
        </p:spPr>
      </p:pic>
      <p:pic>
        <p:nvPicPr>
          <p:cNvPr id="5" name="Picture 2"/>
          <p:cNvPicPr>
            <a:picLocks noChangeAspect="1" noChangeArrowheads="1"/>
          </p:cNvPicPr>
          <p:nvPr/>
        </p:nvPicPr>
        <p:blipFill>
          <a:blip r:embed="rId4" cstate="print"/>
          <a:srcRect t="15788" b="26316"/>
          <a:stretch>
            <a:fillRect/>
          </a:stretch>
        </p:blipFill>
        <p:spPr bwMode="auto">
          <a:xfrm>
            <a:off x="0" y="0"/>
            <a:ext cx="1214414" cy="535785"/>
          </a:xfrm>
          <a:prstGeom prst="rect">
            <a:avLst/>
          </a:prstGeom>
          <a:noFill/>
          <a:ln w="9525">
            <a:noFill/>
            <a:miter lim="800000"/>
            <a:headEnd/>
            <a:tailEnd/>
          </a:ln>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extLst>
      <p:ext uri="{BB962C8B-B14F-4D97-AF65-F5344CB8AC3E}">
        <p14:creationId xmlns:p14="http://schemas.microsoft.com/office/powerpoint/2010/main" val="114959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662607"/>
          </a:xfrm>
        </p:spPr>
        <p:txBody>
          <a:bodyPr>
            <a:noAutofit/>
          </a:bodyPr>
          <a:lstStyle/>
          <a:p>
            <a:r>
              <a:rPr lang="en-US" sz="2000" b="1" dirty="0">
                <a:solidFill>
                  <a:schemeClr val="accent1">
                    <a:lumMod val="75000"/>
                  </a:schemeClr>
                </a:solidFill>
                <a:latin typeface="Arial Narrow" pitchFamily="34" charset="0"/>
              </a:rPr>
              <a:t>Available and future disease-modifying therapies in </a:t>
            </a:r>
            <a:br>
              <a:rPr lang="en-US" sz="2000" b="1" dirty="0">
                <a:solidFill>
                  <a:schemeClr val="accent1">
                    <a:lumMod val="75000"/>
                  </a:schemeClr>
                </a:solidFill>
                <a:latin typeface="Arial Narrow" pitchFamily="34" charset="0"/>
              </a:rPr>
            </a:br>
            <a:r>
              <a:rPr lang="en-US" sz="2000" b="1" dirty="0" err="1">
                <a:solidFill>
                  <a:schemeClr val="accent1">
                    <a:lumMod val="75000"/>
                  </a:schemeClr>
                </a:solidFill>
                <a:latin typeface="Arial Narrow" pitchFamily="34" charset="0"/>
              </a:rPr>
              <a:t>transthyretin</a:t>
            </a:r>
            <a:r>
              <a:rPr lang="en-US" sz="2000" b="1" dirty="0">
                <a:solidFill>
                  <a:schemeClr val="accent1">
                    <a:lumMod val="75000"/>
                  </a:schemeClr>
                </a:solidFill>
                <a:latin typeface="Arial Narrow" pitchFamily="34" charset="0"/>
              </a:rPr>
              <a:t> </a:t>
            </a:r>
            <a:r>
              <a:rPr lang="en-US" sz="2000" b="1" dirty="0" err="1">
                <a:solidFill>
                  <a:schemeClr val="accent1">
                    <a:lumMod val="75000"/>
                  </a:schemeClr>
                </a:solidFill>
                <a:latin typeface="Arial Narrow" pitchFamily="34" charset="0"/>
              </a:rPr>
              <a:t>amyloidosis</a:t>
            </a:r>
            <a:endParaRPr lang="ru-RU" sz="2000" b="1" dirty="0">
              <a:solidFill>
                <a:schemeClr val="accent1">
                  <a:lumMod val="75000"/>
                </a:schemeClr>
              </a:solidFill>
              <a:latin typeface="Arial Narrow" pitchFamily="34" charset="0"/>
            </a:endParaRPr>
          </a:p>
        </p:txBody>
      </p:sp>
      <p:pic>
        <p:nvPicPr>
          <p:cNvPr id="24578" name="Picture 2" descr="An external file that holds a picture, illustration, etc.&#10;Object name is ehab072f6.jpg"/>
          <p:cNvPicPr>
            <a:picLocks noChangeAspect="1" noChangeArrowheads="1"/>
          </p:cNvPicPr>
          <p:nvPr/>
        </p:nvPicPr>
        <p:blipFill>
          <a:blip r:embed="rId2" cstate="print">
            <a:lum bright="5000" contrast="12000"/>
          </a:blip>
          <a:srcRect/>
          <a:stretch>
            <a:fillRect/>
          </a:stretch>
        </p:blipFill>
        <p:spPr bwMode="auto">
          <a:xfrm>
            <a:off x="1142976" y="857238"/>
            <a:ext cx="7072362" cy="3834426"/>
          </a:xfrm>
          <a:prstGeom prst="rect">
            <a:avLst/>
          </a:prstGeom>
          <a:noFill/>
        </p:spPr>
      </p:pic>
      <p:sp>
        <p:nvSpPr>
          <p:cNvPr id="5" name="TextShape 2"/>
          <p:cNvSpPr txBox="1"/>
          <p:nvPr/>
        </p:nvSpPr>
        <p:spPr>
          <a:xfrm>
            <a:off x="3072926" y="4974075"/>
            <a:ext cx="6071074" cy="338850"/>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6" name="Picture 2"/>
          <p:cNvPicPr>
            <a:picLocks noChangeAspect="1" noChangeArrowheads="1"/>
          </p:cNvPicPr>
          <p:nvPr/>
        </p:nvPicPr>
        <p:blipFill>
          <a:blip r:embed="rId3" cstate="print"/>
          <a:srcRect t="15788" b="26316"/>
          <a:stretch>
            <a:fillRect/>
          </a:stretch>
        </p:blipFill>
        <p:spPr bwMode="auto">
          <a:xfrm>
            <a:off x="0" y="0"/>
            <a:ext cx="1285852" cy="535785"/>
          </a:xfrm>
          <a:prstGeom prst="rect">
            <a:avLst/>
          </a:prstGeom>
          <a:noFill/>
          <a:ln w="9525">
            <a:noFill/>
            <a:miter lim="800000"/>
            <a:headEnd/>
            <a:tailEnd/>
          </a:ln>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714348" y="1071552"/>
            <a:ext cx="7786742" cy="3286147"/>
            <a:chOff x="683568" y="867130"/>
            <a:chExt cx="8460432" cy="3826350"/>
          </a:xfrm>
        </p:grpSpPr>
        <p:pic>
          <p:nvPicPr>
            <p:cNvPr id="47" name="Main graphic"/>
            <p:cNvPicPr/>
            <p:nvPr/>
          </p:nvPicPr>
          <p:blipFill>
            <a:blip r:embed="rId3" cstate="print"/>
            <a:stretch/>
          </p:blipFill>
          <p:spPr>
            <a:xfrm>
              <a:off x="683568" y="1628800"/>
              <a:ext cx="7272808" cy="3064680"/>
            </a:xfrm>
            <a:prstGeom prst="rect">
              <a:avLst/>
            </a:prstGeom>
            <a:ln>
              <a:noFill/>
            </a:ln>
          </p:spPr>
        </p:pic>
        <p:sp>
          <p:nvSpPr>
            <p:cNvPr id="5" name="Прямоугольник 4"/>
            <p:cNvSpPr/>
            <p:nvPr/>
          </p:nvSpPr>
          <p:spPr>
            <a:xfrm>
              <a:off x="5724128" y="2143116"/>
              <a:ext cx="3419872" cy="4514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b="1" dirty="0" err="1"/>
                <a:t>Transthyretin</a:t>
              </a:r>
              <a:r>
                <a:rPr lang="en-US" sz="1600" b="1" dirty="0"/>
                <a:t> gene silencers</a:t>
              </a:r>
            </a:p>
          </p:txBody>
        </p:sp>
        <p:sp>
          <p:nvSpPr>
            <p:cNvPr id="6" name="Прямоугольник 5"/>
            <p:cNvSpPr/>
            <p:nvPr/>
          </p:nvSpPr>
          <p:spPr>
            <a:xfrm>
              <a:off x="4176407" y="867130"/>
              <a:ext cx="2012474" cy="7797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sz="1600" b="1" dirty="0" err="1">
                  <a:latin typeface="Arial Narrow" pitchFamily="34" charset="0"/>
                </a:rPr>
                <a:t>Transthyretin</a:t>
              </a:r>
              <a:r>
                <a:rPr lang="en-US" sz="1600" b="1" dirty="0">
                  <a:latin typeface="Arial Narrow" pitchFamily="34" charset="0"/>
                </a:rPr>
                <a:t> tetramer </a:t>
              </a:r>
              <a:endParaRPr lang="ru-RU" sz="1600" b="1" dirty="0">
                <a:latin typeface="Arial Narrow" pitchFamily="34" charset="0"/>
              </a:endParaRPr>
            </a:p>
            <a:p>
              <a:pPr algn="ctr"/>
              <a:r>
                <a:rPr lang="en-US" sz="1600" b="1" dirty="0">
                  <a:latin typeface="Arial Narrow" pitchFamily="34" charset="0"/>
                </a:rPr>
                <a:t>stabilizers</a:t>
              </a:r>
            </a:p>
          </p:txBody>
        </p:sp>
        <p:sp>
          <p:nvSpPr>
            <p:cNvPr id="7" name="Прямоугольник 6"/>
            <p:cNvSpPr/>
            <p:nvPr/>
          </p:nvSpPr>
          <p:spPr>
            <a:xfrm>
              <a:off x="6815441" y="2863487"/>
              <a:ext cx="1516762" cy="77970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1600" b="1" dirty="0">
                  <a:latin typeface="Arial Narrow" pitchFamily="34" charset="0"/>
                </a:rPr>
                <a:t>Antisense </a:t>
              </a:r>
              <a:endParaRPr lang="ru-RU" sz="1600" b="1" dirty="0">
                <a:latin typeface="Arial Narrow" pitchFamily="34" charset="0"/>
              </a:endParaRPr>
            </a:p>
            <a:p>
              <a:pPr algn="ctr"/>
              <a:r>
                <a:rPr lang="en-US" sz="1600" b="1" dirty="0" err="1">
                  <a:latin typeface="Arial Narrow" pitchFamily="34" charset="0"/>
                </a:rPr>
                <a:t>oligonucleotides</a:t>
              </a:r>
              <a:endParaRPr lang="en-US" sz="1600" b="1" dirty="0">
                <a:latin typeface="Arial Narrow" pitchFamily="34" charset="0"/>
              </a:endParaRPr>
            </a:p>
          </p:txBody>
        </p:sp>
        <p:sp>
          <p:nvSpPr>
            <p:cNvPr id="8" name="Прямоугольник 7"/>
            <p:cNvSpPr/>
            <p:nvPr/>
          </p:nvSpPr>
          <p:spPr>
            <a:xfrm>
              <a:off x="5806398" y="2697124"/>
              <a:ext cx="752129" cy="492443"/>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b="1" dirty="0" err="1">
                  <a:latin typeface="Arial Narrow" pitchFamily="34" charset="0"/>
                </a:rPr>
                <a:t>siRNA</a:t>
              </a:r>
              <a:endParaRPr lang="en-US" b="1" dirty="0">
                <a:latin typeface="Arial Narrow" pitchFamily="34" charset="0"/>
              </a:endParaRPr>
            </a:p>
          </p:txBody>
        </p:sp>
      </p:grpSp>
      <p:sp>
        <p:nvSpPr>
          <p:cNvPr id="9" name="TextShape 2"/>
          <p:cNvSpPr txBox="1"/>
          <p:nvPr/>
        </p:nvSpPr>
        <p:spPr>
          <a:xfrm>
            <a:off x="3072926" y="4804650"/>
            <a:ext cx="6071074" cy="338850"/>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sp>
        <p:nvSpPr>
          <p:cNvPr id="10" name="Заголовок 1"/>
          <p:cNvSpPr>
            <a:spLocks noGrp="1"/>
          </p:cNvSpPr>
          <p:nvPr>
            <p:ph type="title"/>
          </p:nvPr>
        </p:nvSpPr>
        <p:spPr>
          <a:xfrm>
            <a:off x="1571604" y="267874"/>
            <a:ext cx="6786610" cy="394715"/>
          </a:xfrm>
        </p:spPr>
        <p:txBody>
          <a:bodyPr>
            <a:noAutofit/>
          </a:bodyPr>
          <a:lstStyle/>
          <a:p>
            <a:r>
              <a:rPr lang="en-US" sz="2400" b="1" dirty="0">
                <a:solidFill>
                  <a:schemeClr val="accent1">
                    <a:lumMod val="75000"/>
                  </a:schemeClr>
                </a:solidFill>
              </a:rPr>
              <a:t>Available disease-modifying therapies </a:t>
            </a:r>
            <a:br>
              <a:rPr lang="ru-RU" sz="2400" b="1" dirty="0">
                <a:solidFill>
                  <a:schemeClr val="accent1">
                    <a:lumMod val="75000"/>
                  </a:schemeClr>
                </a:solidFill>
              </a:rPr>
            </a:br>
            <a:r>
              <a:rPr lang="en-US" sz="2400" b="1" dirty="0">
                <a:solidFill>
                  <a:schemeClr val="accent1">
                    <a:lumMod val="75000"/>
                  </a:schemeClr>
                </a:solidFill>
              </a:rPr>
              <a:t>in </a:t>
            </a:r>
            <a:r>
              <a:rPr lang="en-US" sz="2400" b="1" dirty="0" err="1">
                <a:solidFill>
                  <a:schemeClr val="accent1">
                    <a:lumMod val="75000"/>
                  </a:schemeClr>
                </a:solidFill>
              </a:rPr>
              <a:t>transthyretin</a:t>
            </a:r>
            <a:r>
              <a:rPr lang="en-US" sz="2400" b="1" dirty="0">
                <a:solidFill>
                  <a:schemeClr val="accent1">
                    <a:lumMod val="75000"/>
                  </a:schemeClr>
                </a:solidFill>
              </a:rPr>
              <a:t> </a:t>
            </a:r>
            <a:r>
              <a:rPr lang="en-US" sz="2400" b="1" dirty="0" err="1">
                <a:solidFill>
                  <a:schemeClr val="accent1">
                    <a:lumMod val="75000"/>
                  </a:schemeClr>
                </a:solidFill>
              </a:rPr>
              <a:t>amyloidosis</a:t>
            </a:r>
            <a:endParaRPr lang="ru-RU" sz="2400" b="1" dirty="0">
              <a:solidFill>
                <a:schemeClr val="accent1">
                  <a:lumMod val="75000"/>
                </a:schemeClr>
              </a:solidFill>
            </a:endParaRPr>
          </a:p>
        </p:txBody>
      </p:sp>
      <p:pic>
        <p:nvPicPr>
          <p:cNvPr id="12" name="Picture 2"/>
          <p:cNvPicPr>
            <a:picLocks noChangeAspect="1" noChangeArrowheads="1"/>
          </p:cNvPicPr>
          <p:nvPr/>
        </p:nvPicPr>
        <p:blipFill>
          <a:blip r:embed="rId4" cstate="print"/>
          <a:srcRect t="15788" b="26316"/>
          <a:stretch>
            <a:fillRect/>
          </a:stretch>
        </p:blipFill>
        <p:spPr bwMode="auto">
          <a:xfrm>
            <a:off x="0" y="0"/>
            <a:ext cx="1357290" cy="535785"/>
          </a:xfrm>
          <a:prstGeom prst="rect">
            <a:avLst/>
          </a:prstGeom>
          <a:noFill/>
          <a:ln w="9525">
            <a:noFill/>
            <a:miter lim="800000"/>
            <a:headEnd/>
            <a:tailEnd/>
          </a:ln>
          <a:effectLst/>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00114"/>
            <a:ext cx="8229600" cy="2013943"/>
          </a:xfrm>
        </p:spPr>
        <p:txBody>
          <a:bodyPr>
            <a:normAutofit/>
          </a:bodyPr>
          <a:lstStyle/>
          <a:p>
            <a:r>
              <a:rPr lang="en-US" sz="1600" dirty="0">
                <a:latin typeface="Arial Narrow" pitchFamily="34" charset="0"/>
              </a:rPr>
              <a:t>interacts with </a:t>
            </a:r>
            <a:r>
              <a:rPr lang="en-US" sz="1600" dirty="0" err="1">
                <a:latin typeface="Arial Narrow" pitchFamily="34" charset="0"/>
              </a:rPr>
              <a:t>TTR’s</a:t>
            </a:r>
            <a:r>
              <a:rPr lang="en-US" sz="1600" dirty="0">
                <a:latin typeface="Arial Narrow" pitchFamily="34" charset="0"/>
              </a:rPr>
              <a:t> </a:t>
            </a:r>
            <a:r>
              <a:rPr lang="en-US" sz="1600" dirty="0" err="1">
                <a:latin typeface="Arial Narrow" pitchFamily="34" charset="0"/>
              </a:rPr>
              <a:t>thyroxine</a:t>
            </a:r>
            <a:r>
              <a:rPr lang="en-US" sz="1600" dirty="0">
                <a:latin typeface="Arial Narrow" pitchFamily="34" charset="0"/>
              </a:rPr>
              <a:t> binding pocket and increases </a:t>
            </a:r>
            <a:r>
              <a:rPr lang="en-US" sz="1600" dirty="0" err="1">
                <a:latin typeface="Arial Narrow" pitchFamily="34" charset="0"/>
              </a:rPr>
              <a:t>tetrameric</a:t>
            </a:r>
            <a:r>
              <a:rPr lang="en-US" sz="1600" dirty="0">
                <a:latin typeface="Arial Narrow" pitchFamily="34" charset="0"/>
              </a:rPr>
              <a:t> stability</a:t>
            </a:r>
            <a:endParaRPr lang="ru-RU" sz="1600" dirty="0">
              <a:latin typeface="Arial Narrow" pitchFamily="34" charset="0"/>
            </a:endParaRPr>
          </a:p>
          <a:p>
            <a:r>
              <a:rPr lang="en-US" sz="1600" dirty="0" err="1">
                <a:latin typeface="Arial Narrow" pitchFamily="34" charset="0"/>
              </a:rPr>
              <a:t>Tafamis</a:t>
            </a:r>
            <a:r>
              <a:rPr lang="en-US" sz="1600" dirty="0">
                <a:latin typeface="Arial Narrow" pitchFamily="34" charset="0"/>
              </a:rPr>
              <a:t> is an oral </a:t>
            </a:r>
            <a:r>
              <a:rPr lang="en-US" sz="1600" dirty="0" err="1">
                <a:latin typeface="Arial Narrow" pitchFamily="34" charset="0"/>
                <a:hlinkClick r:id="rId2" tooltip="Learn more about transthyretin from ScienceDirect's AI-generated Topic Pages"/>
              </a:rPr>
              <a:t>transthyretin</a:t>
            </a:r>
            <a:r>
              <a:rPr lang="en-US" sz="1600" dirty="0">
                <a:latin typeface="Arial Narrow" pitchFamily="34" charset="0"/>
              </a:rPr>
              <a:t> stabilizer FDA approved for treatment of adults with </a:t>
            </a:r>
            <a:r>
              <a:rPr lang="en-US" sz="1600" b="1" dirty="0" err="1">
                <a:latin typeface="Arial Narrow" pitchFamily="34" charset="0"/>
              </a:rPr>
              <a:t>transthyretin</a:t>
            </a:r>
            <a:r>
              <a:rPr lang="en-US" sz="1600" b="1" dirty="0">
                <a:latin typeface="Arial Narrow" pitchFamily="34" charset="0"/>
              </a:rPr>
              <a:t>-mediated </a:t>
            </a:r>
            <a:r>
              <a:rPr lang="en-US" sz="1600" b="1" dirty="0" err="1">
                <a:latin typeface="Arial Narrow" pitchFamily="34" charset="0"/>
              </a:rPr>
              <a:t>amyloid</a:t>
            </a:r>
            <a:r>
              <a:rPr lang="en-US" sz="1600" b="1" dirty="0">
                <a:latin typeface="Arial Narrow" pitchFamily="34" charset="0"/>
              </a:rPr>
              <a:t> </a:t>
            </a:r>
            <a:r>
              <a:rPr lang="en-US" sz="1600" b="1" dirty="0" err="1">
                <a:latin typeface="Arial Narrow" pitchFamily="34" charset="0"/>
                <a:hlinkClick r:id="rId3" tooltip="Learn more about cardiomyopathy from ScienceDirect's AI-generated Topic Pages"/>
              </a:rPr>
              <a:t>cardiomyopathy</a:t>
            </a:r>
            <a:r>
              <a:rPr lang="en-US" sz="1600" dirty="0">
                <a:latin typeface="Arial Narrow" pitchFamily="34" charset="0"/>
              </a:rPr>
              <a:t> (</a:t>
            </a:r>
            <a:r>
              <a:rPr lang="en-US" sz="1600" dirty="0" err="1">
                <a:latin typeface="Arial Narrow" pitchFamily="34" charset="0"/>
              </a:rPr>
              <a:t>ATTR</a:t>
            </a:r>
            <a:r>
              <a:rPr lang="en-US" sz="1600" dirty="0">
                <a:latin typeface="Arial Narrow" pitchFamily="34" charset="0"/>
              </a:rPr>
              <a:t>-CM). </a:t>
            </a:r>
          </a:p>
          <a:p>
            <a:r>
              <a:rPr lang="en-US" sz="1600" dirty="0">
                <a:latin typeface="Arial Narrow" pitchFamily="34" charset="0"/>
              </a:rPr>
              <a:t>it has been shown </a:t>
            </a:r>
            <a:r>
              <a:rPr lang="en-US" sz="1600" b="1" dirty="0">
                <a:latin typeface="Arial Narrow" pitchFamily="34" charset="0"/>
              </a:rPr>
              <a:t>to decrease the number of hospitalizations and deaths</a:t>
            </a:r>
            <a:r>
              <a:rPr lang="en-US" sz="1600" dirty="0">
                <a:latin typeface="Arial Narrow" pitchFamily="34" charset="0"/>
              </a:rPr>
              <a:t> in patients with </a:t>
            </a:r>
            <a:r>
              <a:rPr lang="en-US" sz="1600" dirty="0" err="1">
                <a:latin typeface="Arial Narrow" pitchFamily="34" charset="0"/>
              </a:rPr>
              <a:t>ATTR</a:t>
            </a:r>
            <a:r>
              <a:rPr lang="en-US" sz="1600" dirty="0">
                <a:latin typeface="Arial Narrow" pitchFamily="34" charset="0"/>
              </a:rPr>
              <a:t>-CM.</a:t>
            </a:r>
          </a:p>
          <a:p>
            <a:r>
              <a:rPr lang="en-US" sz="1600" dirty="0">
                <a:latin typeface="Arial Narrow" pitchFamily="34" charset="0"/>
              </a:rPr>
              <a:t>is available in two formulations: </a:t>
            </a:r>
            <a:r>
              <a:rPr lang="en-US" sz="1600" dirty="0" err="1">
                <a:latin typeface="Arial Narrow" pitchFamily="34" charset="0"/>
              </a:rPr>
              <a:t>tafamidis</a:t>
            </a:r>
            <a:r>
              <a:rPr lang="en-US" sz="1600" dirty="0">
                <a:latin typeface="Arial Narrow" pitchFamily="34" charset="0"/>
              </a:rPr>
              <a:t> </a:t>
            </a:r>
            <a:r>
              <a:rPr lang="en-US" sz="1600" dirty="0" err="1">
                <a:latin typeface="Arial Narrow" pitchFamily="34" charset="0"/>
              </a:rPr>
              <a:t>meglumine</a:t>
            </a:r>
            <a:r>
              <a:rPr lang="en-US" sz="1600" dirty="0">
                <a:latin typeface="Arial Narrow" pitchFamily="34" charset="0"/>
              </a:rPr>
              <a:t> (20 mg pills), in which the FDA recommended daily dose is 80 mg a day; or </a:t>
            </a:r>
            <a:r>
              <a:rPr lang="en-US" sz="1600" dirty="0" err="1">
                <a:latin typeface="Arial Narrow" pitchFamily="34" charset="0"/>
              </a:rPr>
              <a:t>tafamidis</a:t>
            </a:r>
            <a:r>
              <a:rPr lang="en-US" sz="1600" dirty="0">
                <a:latin typeface="Arial Narrow" pitchFamily="34" charset="0"/>
              </a:rPr>
              <a:t> free salt (61 mg a day). </a:t>
            </a:r>
          </a:p>
          <a:p>
            <a:endParaRPr lang="en-US" sz="1600" dirty="0">
              <a:latin typeface="Arial Narrow" pitchFamily="34" charset="0"/>
            </a:endParaRPr>
          </a:p>
        </p:txBody>
      </p:sp>
      <p:sp>
        <p:nvSpPr>
          <p:cNvPr id="6" name="Прямоугольник 5"/>
          <p:cNvSpPr/>
          <p:nvPr/>
        </p:nvSpPr>
        <p:spPr>
          <a:xfrm>
            <a:off x="4429124" y="4822048"/>
            <a:ext cx="4572000" cy="230832"/>
          </a:xfrm>
          <a:prstGeom prst="rect">
            <a:avLst/>
          </a:prstGeom>
        </p:spPr>
        <p:txBody>
          <a:bodyPr>
            <a:spAutoFit/>
          </a:bodyPr>
          <a:lstStyle/>
          <a:p>
            <a:pPr algn="r"/>
            <a:r>
              <a:rPr lang="en-US" sz="900" b="1" dirty="0">
                <a:solidFill>
                  <a:schemeClr val="accent5">
                    <a:lumMod val="50000"/>
                  </a:schemeClr>
                </a:solidFill>
              </a:rPr>
              <a:t>https://newdrugapprovals.org/2018/08/13/patisiran/</a:t>
            </a:r>
            <a:endParaRPr lang="ru-RU" sz="900" b="1" dirty="0">
              <a:solidFill>
                <a:schemeClr val="accent5">
                  <a:lumMod val="50000"/>
                </a:schemeClr>
              </a:solidFill>
            </a:endParaRPr>
          </a:p>
        </p:txBody>
      </p:sp>
      <p:pic>
        <p:nvPicPr>
          <p:cNvPr id="9" name="Picture 2" descr="Administración: Vía oral. "/>
          <p:cNvPicPr>
            <a:picLocks noChangeAspect="1" noChangeArrowheads="1"/>
          </p:cNvPicPr>
          <p:nvPr/>
        </p:nvPicPr>
        <p:blipFill>
          <a:blip r:embed="rId4" cstate="print"/>
          <a:srcRect l="9341" t="13487" r="9580" b="10914"/>
          <a:stretch>
            <a:fillRect/>
          </a:stretch>
        </p:blipFill>
        <p:spPr bwMode="auto">
          <a:xfrm>
            <a:off x="214282" y="3489852"/>
            <a:ext cx="2071702" cy="1350150"/>
          </a:xfrm>
          <a:prstGeom prst="rect">
            <a:avLst/>
          </a:prstGeom>
          <a:noFill/>
        </p:spPr>
      </p:pic>
      <p:sp>
        <p:nvSpPr>
          <p:cNvPr id="7" name="Заголовок 1"/>
          <p:cNvSpPr txBox="1">
            <a:spLocks/>
          </p:cNvSpPr>
          <p:nvPr/>
        </p:nvSpPr>
        <p:spPr>
          <a:xfrm>
            <a:off x="1000100" y="160718"/>
            <a:ext cx="7858148" cy="696520"/>
          </a:xfrm>
          <a:prstGeom prst="rect">
            <a:avLst/>
          </a:prstGeom>
        </p:spPr>
        <p:txBody>
          <a:bodyPr vert="horz" lIns="91440" tIns="45720" rIns="91440" bIns="45720" rtlCol="0" anchor="ctr">
            <a:noAutofit/>
          </a:bodyPr>
          <a:lstStyle/>
          <a:p>
            <a:pPr algn="ctr"/>
            <a:endParaRPr kumimoji="0" lang="ru-RU" sz="2000" b="1" i="0" u="none" strike="noStrike" kern="1200" cap="none" spc="0" normalizeH="0" baseline="0" noProof="0" dirty="0">
              <a:ln>
                <a:noFill/>
              </a:ln>
              <a:solidFill>
                <a:schemeClr val="accent1">
                  <a:lumMod val="75000"/>
                </a:schemeClr>
              </a:solidFill>
              <a:effectLst/>
              <a:uLnTx/>
              <a:uFillTx/>
              <a:latin typeface="Arial Narrow" pitchFamily="34" charset="0"/>
              <a:ea typeface="+mj-ea"/>
              <a:cs typeface="+mj-cs"/>
            </a:endParaRPr>
          </a:p>
          <a:p>
            <a:pPr algn="ctr"/>
            <a:r>
              <a:rPr kumimoji="0" lang="en-US" sz="2000" b="1" i="0" u="none" strike="noStrike" kern="1200" cap="none" spc="0" normalizeH="0" baseline="0" noProof="0" dirty="0">
                <a:ln>
                  <a:noFill/>
                </a:ln>
                <a:solidFill>
                  <a:schemeClr val="accent1">
                    <a:lumMod val="75000"/>
                  </a:schemeClr>
                </a:solidFill>
                <a:effectLst/>
                <a:uLnTx/>
                <a:uFillTx/>
                <a:latin typeface="Arial Narrow" pitchFamily="34" charset="0"/>
                <a:ea typeface="+mj-ea"/>
                <a:cs typeface="+mj-cs"/>
              </a:rPr>
              <a:t>Available disease-modifying therapies in </a:t>
            </a:r>
            <a:r>
              <a:rPr kumimoji="0" lang="en-US" sz="2000" b="1" i="0" u="none" strike="noStrike" kern="1200" cap="none" spc="0" normalizeH="0" baseline="0" noProof="0" dirty="0" err="1">
                <a:ln>
                  <a:noFill/>
                </a:ln>
                <a:solidFill>
                  <a:schemeClr val="accent1">
                    <a:lumMod val="75000"/>
                  </a:schemeClr>
                </a:solidFill>
                <a:effectLst/>
                <a:uLnTx/>
                <a:uFillTx/>
                <a:latin typeface="Arial Narrow" pitchFamily="34" charset="0"/>
                <a:ea typeface="+mj-ea"/>
                <a:cs typeface="+mj-cs"/>
              </a:rPr>
              <a:t>transthyretin</a:t>
            </a:r>
            <a:r>
              <a:rPr kumimoji="0" lang="en-US" sz="2000" b="1" i="0" u="none" strike="noStrike" kern="1200" cap="none" spc="0" normalizeH="0" baseline="0" noProof="0" dirty="0">
                <a:ln>
                  <a:noFill/>
                </a:ln>
                <a:solidFill>
                  <a:schemeClr val="accent1">
                    <a:lumMod val="75000"/>
                  </a:schemeClr>
                </a:solidFill>
                <a:effectLst/>
                <a:uLnTx/>
                <a:uFillTx/>
                <a:latin typeface="Arial Narrow" pitchFamily="34" charset="0"/>
                <a:ea typeface="+mj-ea"/>
                <a:cs typeface="+mj-cs"/>
              </a:rPr>
              <a:t> </a:t>
            </a:r>
            <a:r>
              <a:rPr kumimoji="0" lang="en-US" sz="2000" b="1" i="0" u="none" strike="noStrike" kern="1200" cap="none" spc="0" normalizeH="0" baseline="0" noProof="0" dirty="0" err="1">
                <a:ln>
                  <a:noFill/>
                </a:ln>
                <a:solidFill>
                  <a:schemeClr val="accent1">
                    <a:lumMod val="75000"/>
                  </a:schemeClr>
                </a:solidFill>
                <a:effectLst/>
                <a:uLnTx/>
                <a:uFillTx/>
                <a:latin typeface="Arial Narrow" pitchFamily="34" charset="0"/>
                <a:ea typeface="+mj-ea"/>
                <a:cs typeface="+mj-cs"/>
              </a:rPr>
              <a:t>amyloidosis</a:t>
            </a:r>
            <a:r>
              <a:rPr kumimoji="0" lang="en-US" sz="2000" b="1" i="0" u="none" strike="noStrike" kern="1200" cap="none" spc="0" normalizeH="0" baseline="0" noProof="0" dirty="0">
                <a:ln>
                  <a:noFill/>
                </a:ln>
                <a:solidFill>
                  <a:schemeClr val="accent1">
                    <a:lumMod val="75000"/>
                  </a:schemeClr>
                </a:solidFill>
                <a:effectLst/>
                <a:uLnTx/>
                <a:uFillTx/>
                <a:latin typeface="Arial Narrow" pitchFamily="34" charset="0"/>
                <a:ea typeface="+mj-ea"/>
                <a:cs typeface="+mj-cs"/>
              </a:rPr>
              <a:t>.</a:t>
            </a:r>
            <a:br>
              <a:rPr kumimoji="0" lang="en-US" sz="2000" b="1" i="0" u="none" strike="noStrike" kern="1200" cap="none" spc="0" normalizeH="0" baseline="0" noProof="0" dirty="0">
                <a:ln>
                  <a:noFill/>
                </a:ln>
                <a:solidFill>
                  <a:schemeClr val="accent1">
                    <a:lumMod val="75000"/>
                  </a:schemeClr>
                </a:solidFill>
                <a:effectLst/>
                <a:uLnTx/>
                <a:uFillTx/>
                <a:latin typeface="Arial Narrow" pitchFamily="34" charset="0"/>
                <a:ea typeface="+mj-ea"/>
                <a:cs typeface="+mj-cs"/>
              </a:rPr>
            </a:br>
            <a:r>
              <a:rPr lang="en-US" sz="2000" b="1" dirty="0" err="1">
                <a:solidFill>
                  <a:schemeClr val="accent1">
                    <a:lumMod val="75000"/>
                  </a:schemeClr>
                </a:solidFill>
                <a:latin typeface="Arial Narrow" pitchFamily="34" charset="0"/>
              </a:rPr>
              <a:t>Transthyretin</a:t>
            </a:r>
            <a:r>
              <a:rPr lang="en-US" sz="2000" b="1" dirty="0">
                <a:solidFill>
                  <a:schemeClr val="accent1">
                    <a:lumMod val="75000"/>
                  </a:schemeClr>
                </a:solidFill>
                <a:latin typeface="Arial Narrow" pitchFamily="34" charset="0"/>
              </a:rPr>
              <a:t> tetramer  stabilizers. </a:t>
            </a:r>
            <a:r>
              <a:rPr lang="en-US" sz="2000" b="1" dirty="0" err="1">
                <a:solidFill>
                  <a:schemeClr val="accent1">
                    <a:lumMod val="75000"/>
                  </a:schemeClr>
                </a:solidFill>
                <a:latin typeface="Arial Narrow" pitchFamily="34" charset="0"/>
              </a:rPr>
              <a:t>Tafamidis</a:t>
            </a:r>
            <a:r>
              <a:rPr lang="en-US" sz="2000" b="1" dirty="0">
                <a:solidFill>
                  <a:schemeClr val="accent1">
                    <a:lumMod val="75000"/>
                  </a:schemeClr>
                </a:solidFill>
                <a:latin typeface="Arial Narrow"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000" b="1" i="0" u="none" strike="noStrike" kern="1200" cap="none" spc="0" normalizeH="0" baseline="0" noProof="0" dirty="0">
              <a:ln>
                <a:noFill/>
              </a:ln>
              <a:solidFill>
                <a:schemeClr val="accent1">
                  <a:lumMod val="75000"/>
                </a:schemeClr>
              </a:solidFill>
              <a:effectLst/>
              <a:uLnTx/>
              <a:uFillTx/>
              <a:latin typeface="Arial Narrow" pitchFamily="34" charset="0"/>
              <a:ea typeface="+mj-ea"/>
              <a:cs typeface="+mj-cs"/>
            </a:endParaRPr>
          </a:p>
        </p:txBody>
      </p:sp>
      <p:pic>
        <p:nvPicPr>
          <p:cNvPr id="9218" name="Picture 2" descr="https://zon.trilinkbiotech.com/wp-content/uploads/2018/08/ttr-1.png"/>
          <p:cNvPicPr>
            <a:picLocks noChangeAspect="1" noChangeArrowheads="1"/>
          </p:cNvPicPr>
          <p:nvPr/>
        </p:nvPicPr>
        <p:blipFill>
          <a:blip r:embed="rId5" cstate="print">
            <a:lum bright="5000" contrast="-7000"/>
          </a:blip>
          <a:srcRect/>
          <a:stretch>
            <a:fillRect/>
          </a:stretch>
        </p:blipFill>
        <p:spPr bwMode="auto">
          <a:xfrm>
            <a:off x="3500430" y="3000378"/>
            <a:ext cx="5405730" cy="1836204"/>
          </a:xfrm>
          <a:prstGeom prst="rect">
            <a:avLst/>
          </a:prstGeom>
          <a:noFill/>
        </p:spPr>
      </p:pic>
      <p:pic>
        <p:nvPicPr>
          <p:cNvPr id="8" name="Picture 2"/>
          <p:cNvPicPr>
            <a:picLocks noChangeAspect="1" noChangeArrowheads="1"/>
          </p:cNvPicPr>
          <p:nvPr/>
        </p:nvPicPr>
        <p:blipFill>
          <a:blip r:embed="rId6" cstate="print"/>
          <a:srcRect t="15788" b="26316"/>
          <a:stretch>
            <a:fillRect/>
          </a:stretch>
        </p:blipFill>
        <p:spPr bwMode="auto">
          <a:xfrm>
            <a:off x="0" y="0"/>
            <a:ext cx="1357290" cy="535785"/>
          </a:xfrm>
          <a:prstGeom prst="rect">
            <a:avLst/>
          </a:prstGeom>
          <a:noFill/>
          <a:ln w="9525">
            <a:noFill/>
            <a:miter lim="800000"/>
            <a:headEnd/>
            <a:tailEnd/>
          </a:ln>
          <a:effec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843558"/>
            <a:ext cx="6392752" cy="4158462"/>
          </a:xfrm>
        </p:spPr>
        <p:txBody>
          <a:bodyPr>
            <a:noAutofit/>
          </a:bodyPr>
          <a:lstStyle/>
          <a:p>
            <a:r>
              <a:rPr lang="en-US" sz="1300" dirty="0">
                <a:latin typeface="Arial Narrow" pitchFamily="34" charset="0"/>
              </a:rPr>
              <a:t>specifically inhibits hepatic synthesis of </a:t>
            </a:r>
            <a:r>
              <a:rPr lang="en-US" sz="1300" dirty="0" err="1">
                <a:latin typeface="Arial Narrow" pitchFamily="34" charset="0"/>
              </a:rPr>
              <a:t>transthyretin</a:t>
            </a:r>
            <a:r>
              <a:rPr lang="en-US" sz="1300" dirty="0">
                <a:latin typeface="Arial Narrow" pitchFamily="34" charset="0"/>
              </a:rPr>
              <a:t>. </a:t>
            </a:r>
            <a:endParaRPr lang="ru-RU" sz="1300" dirty="0">
              <a:latin typeface="Arial Narrow" pitchFamily="34" charset="0"/>
            </a:endParaRPr>
          </a:p>
          <a:p>
            <a:r>
              <a:rPr lang="en-US" sz="1300" dirty="0" err="1">
                <a:latin typeface="Arial Narrow" pitchFamily="34" charset="0"/>
              </a:rPr>
              <a:t>TTR</a:t>
            </a:r>
            <a:r>
              <a:rPr lang="en-US" sz="1300" dirty="0">
                <a:latin typeface="Arial Narrow" pitchFamily="34" charset="0"/>
              </a:rPr>
              <a:t> silencing therapy with </a:t>
            </a:r>
            <a:r>
              <a:rPr lang="en-US" sz="1300" dirty="0" err="1">
                <a:latin typeface="Arial Narrow" pitchFamily="34" charset="0"/>
              </a:rPr>
              <a:t>patisiran</a:t>
            </a:r>
            <a:r>
              <a:rPr lang="en-US" sz="1300" dirty="0">
                <a:latin typeface="Arial Narrow" pitchFamily="34" charset="0"/>
              </a:rPr>
              <a:t> or </a:t>
            </a:r>
            <a:r>
              <a:rPr lang="en-US" sz="1300" dirty="0" err="1">
                <a:latin typeface="Arial Narrow" pitchFamily="34" charset="0"/>
              </a:rPr>
              <a:t>inotersen</a:t>
            </a:r>
            <a:r>
              <a:rPr lang="en-US" sz="1300" dirty="0">
                <a:latin typeface="Arial Narrow" pitchFamily="34" charset="0"/>
              </a:rPr>
              <a:t> may be considered in patients with </a:t>
            </a:r>
            <a:r>
              <a:rPr lang="en-US" sz="1300" dirty="0" err="1">
                <a:latin typeface="Arial Narrow" pitchFamily="34" charset="0"/>
              </a:rPr>
              <a:t>ATTRv</a:t>
            </a:r>
            <a:r>
              <a:rPr lang="en-US" sz="1300" dirty="0">
                <a:latin typeface="Arial Narrow" pitchFamily="34" charset="0"/>
              </a:rPr>
              <a:t> and </a:t>
            </a:r>
            <a:r>
              <a:rPr lang="en-US" sz="1300" dirty="0" err="1">
                <a:latin typeface="Arial Narrow" pitchFamily="34" charset="0"/>
              </a:rPr>
              <a:t>polyneuropathy</a:t>
            </a:r>
            <a:r>
              <a:rPr lang="en-US" sz="1300" dirty="0">
                <a:latin typeface="Arial Narrow" pitchFamily="34" charset="0"/>
              </a:rPr>
              <a:t>; the choice between </a:t>
            </a:r>
            <a:r>
              <a:rPr lang="en-US" sz="1300" dirty="0" err="1">
                <a:latin typeface="Arial Narrow" pitchFamily="34" charset="0"/>
              </a:rPr>
              <a:t>inotersen</a:t>
            </a:r>
            <a:r>
              <a:rPr lang="en-US" sz="1300" dirty="0">
                <a:latin typeface="Arial Narrow" pitchFamily="34" charset="0"/>
              </a:rPr>
              <a:t> and </a:t>
            </a:r>
            <a:r>
              <a:rPr lang="en-US" sz="1300" dirty="0" err="1">
                <a:latin typeface="Arial Narrow" pitchFamily="34" charset="0"/>
              </a:rPr>
              <a:t>patisiran</a:t>
            </a:r>
            <a:r>
              <a:rPr lang="en-US" sz="1300" dirty="0">
                <a:latin typeface="Arial Narrow" pitchFamily="34" charset="0"/>
              </a:rPr>
              <a:t> is based on availability and adverse effect profiles.</a:t>
            </a:r>
          </a:p>
          <a:p>
            <a:r>
              <a:rPr lang="en-US" sz="1300" dirty="0">
                <a:latin typeface="Arial Narrow" pitchFamily="34" charset="0"/>
              </a:rPr>
              <a:t>these drugs are currently </a:t>
            </a:r>
            <a:r>
              <a:rPr lang="en-US" sz="1300" b="1" dirty="0">
                <a:latin typeface="Arial Narrow" pitchFamily="34" charset="0"/>
              </a:rPr>
              <a:t>not indicated for </a:t>
            </a:r>
            <a:r>
              <a:rPr lang="en-US" sz="1300" b="1" dirty="0" err="1">
                <a:latin typeface="Arial Narrow" pitchFamily="34" charset="0"/>
              </a:rPr>
              <a:t>ATTRv-cardiomyopathy</a:t>
            </a:r>
            <a:r>
              <a:rPr lang="en-US" sz="1300" b="1" dirty="0">
                <a:latin typeface="Arial Narrow" pitchFamily="34" charset="0"/>
              </a:rPr>
              <a:t> without </a:t>
            </a:r>
            <a:r>
              <a:rPr lang="en-US" sz="1300" b="1" dirty="0" err="1">
                <a:latin typeface="Arial Narrow" pitchFamily="34" charset="0"/>
              </a:rPr>
              <a:t>polyneuropathy</a:t>
            </a:r>
            <a:r>
              <a:rPr lang="en-US" sz="1300" b="1" dirty="0">
                <a:latin typeface="Arial Narrow" pitchFamily="34" charset="0"/>
              </a:rPr>
              <a:t> or in patients with </a:t>
            </a:r>
            <a:r>
              <a:rPr lang="en-US" sz="1300" b="1" dirty="0" err="1">
                <a:latin typeface="Arial Narrow" pitchFamily="34" charset="0"/>
              </a:rPr>
              <a:t>ATTRwt-cardiomyopathy</a:t>
            </a:r>
            <a:r>
              <a:rPr lang="en-US" sz="1300" b="1" dirty="0">
                <a:latin typeface="Arial Narrow" pitchFamily="34" charset="0"/>
              </a:rPr>
              <a:t>.</a:t>
            </a:r>
            <a:endParaRPr lang="ru-RU" sz="1300" b="1" dirty="0">
              <a:latin typeface="Arial Narrow" pitchFamily="34" charset="0"/>
            </a:endParaRPr>
          </a:p>
          <a:p>
            <a:r>
              <a:rPr lang="en-US" sz="1300" dirty="0" err="1">
                <a:latin typeface="Arial Narrow" pitchFamily="34" charset="0"/>
              </a:rPr>
              <a:t>patisiran</a:t>
            </a:r>
            <a:r>
              <a:rPr lang="en-US" sz="1300" dirty="0">
                <a:latin typeface="Arial Narrow" pitchFamily="34" charset="0"/>
              </a:rPr>
              <a:t> significantly improved LV basal LS, lowered NT pro-</a:t>
            </a:r>
            <a:r>
              <a:rPr lang="en-US" sz="1300" dirty="0" err="1">
                <a:latin typeface="Arial Narrow" pitchFamily="34" charset="0"/>
              </a:rPr>
              <a:t>BNP</a:t>
            </a:r>
            <a:r>
              <a:rPr lang="en-US" sz="1300" dirty="0">
                <a:latin typeface="Arial Narrow" pitchFamily="34" charset="0"/>
              </a:rPr>
              <a:t>, and ameliorated abnormal LV geometric patterns including </a:t>
            </a:r>
            <a:r>
              <a:rPr lang="en-US" sz="1300" dirty="0" err="1">
                <a:latin typeface="Arial Narrow" pitchFamily="34" charset="0"/>
              </a:rPr>
              <a:t>LVH</a:t>
            </a:r>
            <a:endParaRPr lang="en-US" sz="1300" dirty="0">
              <a:latin typeface="Arial Narrow" pitchFamily="34" charset="0"/>
            </a:endParaRPr>
          </a:p>
          <a:p>
            <a:r>
              <a:rPr lang="en-US" sz="1300" dirty="0">
                <a:latin typeface="Arial Narrow" pitchFamily="34" charset="0"/>
              </a:rPr>
              <a:t>trials with </a:t>
            </a:r>
            <a:r>
              <a:rPr lang="en-US" sz="1300" dirty="0" err="1">
                <a:latin typeface="Arial Narrow" pitchFamily="34" charset="0"/>
                <a:hlinkClick r:id="rId2" tooltip="Learn more about oligonucleotide from ScienceDirect's AI-generated Topic Pages"/>
              </a:rPr>
              <a:t>oligonucleotide</a:t>
            </a:r>
            <a:r>
              <a:rPr lang="en-US" sz="1300" dirty="0">
                <a:latin typeface="Arial Narrow" pitchFamily="34" charset="0"/>
              </a:rPr>
              <a:t> drugs (</a:t>
            </a:r>
            <a:r>
              <a:rPr lang="en-US" sz="1300" dirty="0" err="1">
                <a:latin typeface="Arial Narrow" pitchFamily="34" charset="0"/>
              </a:rPr>
              <a:t>inotersen</a:t>
            </a:r>
            <a:r>
              <a:rPr lang="en-US" sz="1300" dirty="0">
                <a:latin typeface="Arial Narrow" pitchFamily="34" charset="0"/>
              </a:rPr>
              <a:t>, </a:t>
            </a:r>
            <a:r>
              <a:rPr lang="en-US" sz="1300" dirty="0" err="1">
                <a:latin typeface="Arial Narrow" pitchFamily="34" charset="0"/>
              </a:rPr>
              <a:t>patisiran</a:t>
            </a:r>
            <a:r>
              <a:rPr lang="en-US" sz="1300" dirty="0">
                <a:latin typeface="Arial Narrow" pitchFamily="34" charset="0"/>
              </a:rPr>
              <a:t>) have shown </a:t>
            </a:r>
            <a:r>
              <a:rPr lang="en-US" sz="1300" b="1" dirty="0">
                <a:solidFill>
                  <a:schemeClr val="accent1">
                    <a:lumMod val="75000"/>
                  </a:schemeClr>
                </a:solidFill>
                <a:latin typeface="Arial Narrow" pitchFamily="34" charset="0"/>
              </a:rPr>
              <a:t>improved multiple clinical manifestations of hereditary </a:t>
            </a:r>
            <a:r>
              <a:rPr lang="en-US" sz="1300" b="1" dirty="0" err="1">
                <a:solidFill>
                  <a:schemeClr val="accent1">
                    <a:lumMod val="75000"/>
                  </a:schemeClr>
                </a:solidFill>
                <a:latin typeface="Arial Narrow" pitchFamily="34" charset="0"/>
              </a:rPr>
              <a:t>transthyretin</a:t>
            </a:r>
            <a:r>
              <a:rPr lang="en-US" sz="1300" b="1" dirty="0">
                <a:solidFill>
                  <a:schemeClr val="accent1">
                    <a:lumMod val="75000"/>
                  </a:schemeClr>
                </a:solidFill>
                <a:latin typeface="Arial Narrow" pitchFamily="34" charset="0"/>
              </a:rPr>
              <a:t> </a:t>
            </a:r>
            <a:r>
              <a:rPr lang="en-US" sz="1300" b="1" dirty="0" err="1">
                <a:solidFill>
                  <a:schemeClr val="accent1">
                    <a:lumMod val="75000"/>
                  </a:schemeClr>
                </a:solidFill>
                <a:latin typeface="Arial Narrow" pitchFamily="34" charset="0"/>
              </a:rPr>
              <a:t>amyloidosis</a:t>
            </a:r>
            <a:r>
              <a:rPr lang="en-US" sz="1300" b="1" dirty="0">
                <a:solidFill>
                  <a:schemeClr val="accent1">
                    <a:lumMod val="75000"/>
                  </a:schemeClr>
                </a:solidFill>
                <a:latin typeface="Arial Narrow" pitchFamily="34" charset="0"/>
              </a:rPr>
              <a:t>.</a:t>
            </a:r>
            <a:endParaRPr lang="ru-RU" sz="1300" b="1" dirty="0">
              <a:solidFill>
                <a:schemeClr val="accent1">
                  <a:lumMod val="75000"/>
                </a:schemeClr>
              </a:solidFill>
              <a:latin typeface="Arial Narrow" pitchFamily="34" charset="0"/>
            </a:endParaRPr>
          </a:p>
          <a:p>
            <a:pPr algn="ctr">
              <a:buNone/>
            </a:pPr>
            <a:r>
              <a:rPr lang="en-US" sz="1300" b="1" i="1" dirty="0">
                <a:solidFill>
                  <a:srgbClr val="C00000"/>
                </a:solidFill>
                <a:latin typeface="Arial Narrow" pitchFamily="34" charset="0"/>
              </a:rPr>
              <a:t>Common Adverse Effects of </a:t>
            </a:r>
            <a:r>
              <a:rPr lang="en-US" sz="1300" b="1" i="1" dirty="0" err="1">
                <a:solidFill>
                  <a:srgbClr val="C00000"/>
                </a:solidFill>
                <a:latin typeface="Arial Narrow" pitchFamily="34" charset="0"/>
              </a:rPr>
              <a:t>Patisiran</a:t>
            </a:r>
            <a:endParaRPr lang="en-US" sz="1300" b="1" i="1" dirty="0">
              <a:solidFill>
                <a:srgbClr val="C00000"/>
              </a:solidFill>
              <a:latin typeface="Arial Narrow" pitchFamily="34" charset="0"/>
            </a:endParaRPr>
          </a:p>
          <a:p>
            <a:r>
              <a:rPr lang="en-US" sz="1300" dirty="0">
                <a:latin typeface="Arial Narrow" pitchFamily="34" charset="0"/>
              </a:rPr>
              <a:t>upper respiratory tract infections, infusion-related reactions, </a:t>
            </a:r>
            <a:r>
              <a:rPr lang="en-US" sz="1300" dirty="0" err="1">
                <a:latin typeface="Arial Narrow" pitchFamily="34" charset="0"/>
              </a:rPr>
              <a:t>dyspnea</a:t>
            </a:r>
            <a:r>
              <a:rPr lang="en-US" sz="1300" dirty="0">
                <a:latin typeface="Arial Narrow" pitchFamily="34" charset="0"/>
              </a:rPr>
              <a:t>, muscle  spasms, </a:t>
            </a:r>
            <a:r>
              <a:rPr lang="en-US" sz="1300" dirty="0" err="1">
                <a:latin typeface="Arial Narrow" pitchFamily="34" charset="0"/>
              </a:rPr>
              <a:t>arthralgia</a:t>
            </a:r>
            <a:r>
              <a:rPr lang="en-US" sz="1300" dirty="0">
                <a:latin typeface="Arial Narrow" pitchFamily="34" charset="0"/>
              </a:rPr>
              <a:t>, </a:t>
            </a:r>
            <a:r>
              <a:rPr lang="en-US" sz="1300" dirty="0" err="1">
                <a:latin typeface="Arial Narrow" pitchFamily="34" charset="0"/>
                <a:hlinkClick r:id="rId3"/>
              </a:rPr>
              <a:t>erythema</a:t>
            </a:r>
            <a:r>
              <a:rPr lang="en-US" sz="1300" dirty="0">
                <a:latin typeface="Arial Narrow" pitchFamily="34" charset="0"/>
              </a:rPr>
              <a:t>, bronchitis, </a:t>
            </a:r>
            <a:r>
              <a:rPr lang="en-US" sz="1300" dirty="0">
                <a:latin typeface="Arial Narrow" pitchFamily="34" charset="0"/>
                <a:hlinkClick r:id="rId4"/>
              </a:rPr>
              <a:t>vertigo</a:t>
            </a:r>
            <a:r>
              <a:rPr lang="en-US" sz="1300" dirty="0">
                <a:latin typeface="Arial Narrow" pitchFamily="34" charset="0"/>
              </a:rPr>
              <a:t>.</a:t>
            </a:r>
            <a:endParaRPr lang="ru-RU" sz="1300" dirty="0">
              <a:latin typeface="Arial Narrow" pitchFamily="34" charset="0"/>
            </a:endParaRPr>
          </a:p>
          <a:p>
            <a:pPr algn="ctr">
              <a:buNone/>
            </a:pPr>
            <a:r>
              <a:rPr lang="en-US" sz="1300" b="1" i="1" dirty="0">
                <a:solidFill>
                  <a:srgbClr val="C00000"/>
                </a:solidFill>
                <a:latin typeface="Arial Narrow" pitchFamily="34" charset="0"/>
              </a:rPr>
              <a:t>Common Adverse Effects of </a:t>
            </a:r>
            <a:r>
              <a:rPr lang="en-US" sz="1300" b="1" i="1" dirty="0" err="1">
                <a:solidFill>
                  <a:srgbClr val="C00000"/>
                </a:solidFill>
                <a:latin typeface="Arial Narrow" pitchFamily="34" charset="0"/>
              </a:rPr>
              <a:t>Inotersen</a:t>
            </a:r>
            <a:endParaRPr lang="en-US" sz="1300" b="1" i="1" dirty="0">
              <a:solidFill>
                <a:srgbClr val="C00000"/>
              </a:solidFill>
              <a:latin typeface="Arial Narrow" pitchFamily="34" charset="0"/>
            </a:endParaRPr>
          </a:p>
          <a:p>
            <a:r>
              <a:rPr lang="en-US" sz="1300" b="1" dirty="0" err="1">
                <a:latin typeface="Arial Narrow" pitchFamily="34" charset="0"/>
              </a:rPr>
              <a:t>glomerulonephritis</a:t>
            </a:r>
            <a:r>
              <a:rPr lang="en-US" sz="1300" b="1" dirty="0">
                <a:latin typeface="Arial Narrow" pitchFamily="34" charset="0"/>
              </a:rPr>
              <a:t> (3%) and life‐threatening </a:t>
            </a:r>
            <a:r>
              <a:rPr lang="en-US" sz="1300" b="1" dirty="0" err="1">
                <a:latin typeface="Arial Narrow" pitchFamily="34" charset="0"/>
              </a:rPr>
              <a:t>thrombocytopaenia</a:t>
            </a:r>
            <a:r>
              <a:rPr lang="en-US" sz="1300" b="1" dirty="0">
                <a:latin typeface="Arial Narrow" pitchFamily="34" charset="0"/>
              </a:rPr>
              <a:t> (3%). </a:t>
            </a:r>
          </a:p>
          <a:p>
            <a:pPr>
              <a:buNone/>
            </a:pPr>
            <a:r>
              <a:rPr lang="en-US" sz="1300" b="1" dirty="0">
                <a:latin typeface="Arial Narrow" pitchFamily="34" charset="0"/>
              </a:rPr>
              <a:t>	</a:t>
            </a:r>
            <a:r>
              <a:rPr lang="en-US" sz="1300" dirty="0">
                <a:latin typeface="Arial Narrow" pitchFamily="34" charset="0"/>
              </a:rPr>
              <a:t>Thus, frequent laboratory monitoring is necessary to avoid these potential side effects.</a:t>
            </a:r>
          </a:p>
          <a:p>
            <a:pPr>
              <a:buNone/>
            </a:pPr>
            <a:r>
              <a:rPr lang="en-US" sz="1300" dirty="0">
                <a:latin typeface="Arial Narrow" pitchFamily="34" charset="0"/>
              </a:rPr>
              <a:t>	Both silencers (</a:t>
            </a:r>
            <a:r>
              <a:rPr lang="en-US" sz="1300" dirty="0" err="1">
                <a:latin typeface="Arial Narrow" pitchFamily="34" charset="0"/>
              </a:rPr>
              <a:t>inotersen</a:t>
            </a:r>
            <a:r>
              <a:rPr lang="en-US" sz="1300" dirty="0">
                <a:latin typeface="Arial Narrow" pitchFamily="34" charset="0"/>
              </a:rPr>
              <a:t> and </a:t>
            </a:r>
            <a:r>
              <a:rPr lang="en-US" sz="1300" dirty="0" err="1">
                <a:latin typeface="Arial Narrow" pitchFamily="34" charset="0"/>
              </a:rPr>
              <a:t>patisiran</a:t>
            </a:r>
            <a:r>
              <a:rPr lang="en-US" sz="1300" dirty="0">
                <a:latin typeface="Arial Narrow" pitchFamily="34" charset="0"/>
              </a:rPr>
              <a:t>) require </a:t>
            </a:r>
            <a:r>
              <a:rPr lang="en-US" sz="1300" b="1" dirty="0">
                <a:solidFill>
                  <a:srgbClr val="0070C0"/>
                </a:solidFill>
                <a:latin typeface="Arial Narrow" pitchFamily="34" charset="0"/>
              </a:rPr>
              <a:t>supplementation of vitamin A </a:t>
            </a:r>
            <a:r>
              <a:rPr lang="en-US" sz="1300" dirty="0">
                <a:latin typeface="Arial Narrow" pitchFamily="34" charset="0"/>
              </a:rPr>
              <a:t>(3000 U daily) because the silencing of </a:t>
            </a:r>
            <a:r>
              <a:rPr lang="en-US" sz="1300" dirty="0" err="1">
                <a:latin typeface="Arial Narrow" pitchFamily="34" charset="0"/>
              </a:rPr>
              <a:t>TTR</a:t>
            </a:r>
            <a:r>
              <a:rPr lang="en-US" sz="1300" dirty="0">
                <a:latin typeface="Arial Narrow" pitchFamily="34" charset="0"/>
              </a:rPr>
              <a:t> production can impair vitamin A delivery.</a:t>
            </a:r>
            <a:endParaRPr lang="ru-RU" sz="1300" dirty="0">
              <a:latin typeface="Arial Narrow" pitchFamily="34" charset="0"/>
            </a:endParaRPr>
          </a:p>
          <a:p>
            <a:pPr>
              <a:buNone/>
            </a:pPr>
            <a:endParaRPr lang="en-US" sz="1300" dirty="0">
              <a:latin typeface="Arial Narrow" pitchFamily="34" charset="0"/>
            </a:endParaRPr>
          </a:p>
        </p:txBody>
      </p:sp>
      <p:pic>
        <p:nvPicPr>
          <p:cNvPr id="43010" name="Picture 2" descr="ONPATTRO™ (patisiran) packaging and product vial (Photo: Business Wire)"/>
          <p:cNvPicPr>
            <a:picLocks noChangeAspect="1" noChangeArrowheads="1"/>
          </p:cNvPicPr>
          <p:nvPr/>
        </p:nvPicPr>
        <p:blipFill>
          <a:blip r:embed="rId5" cstate="print"/>
          <a:srcRect/>
          <a:stretch>
            <a:fillRect/>
          </a:stretch>
        </p:blipFill>
        <p:spPr bwMode="auto">
          <a:xfrm>
            <a:off x="7572396" y="3500444"/>
            <a:ext cx="1390382" cy="1059582"/>
          </a:xfrm>
          <a:prstGeom prst="rect">
            <a:avLst/>
          </a:prstGeom>
          <a:noFill/>
        </p:spPr>
      </p:pic>
      <p:pic>
        <p:nvPicPr>
          <p:cNvPr id="43012" name="Picture 4" descr="Image result for patisiran"/>
          <p:cNvPicPr>
            <a:picLocks noChangeAspect="1" noChangeArrowheads="1"/>
          </p:cNvPicPr>
          <p:nvPr/>
        </p:nvPicPr>
        <p:blipFill>
          <a:blip r:embed="rId6" cstate="print"/>
          <a:srcRect/>
          <a:stretch>
            <a:fillRect/>
          </a:stretch>
        </p:blipFill>
        <p:spPr bwMode="auto">
          <a:xfrm>
            <a:off x="7643834" y="3071816"/>
            <a:ext cx="1336614" cy="375050"/>
          </a:xfrm>
          <a:prstGeom prst="rect">
            <a:avLst/>
          </a:prstGeom>
          <a:noFill/>
        </p:spPr>
      </p:pic>
      <p:sp>
        <p:nvSpPr>
          <p:cNvPr id="6" name="Прямоугольник 5"/>
          <p:cNvSpPr/>
          <p:nvPr/>
        </p:nvSpPr>
        <p:spPr>
          <a:xfrm>
            <a:off x="4572000" y="4935751"/>
            <a:ext cx="4572000" cy="246221"/>
          </a:xfrm>
          <a:prstGeom prst="rect">
            <a:avLst/>
          </a:prstGeom>
        </p:spPr>
        <p:txBody>
          <a:bodyPr>
            <a:spAutoFit/>
          </a:bodyPr>
          <a:lstStyle/>
          <a:p>
            <a:pPr algn="r"/>
            <a:r>
              <a:rPr lang="en-US" sz="1000" b="1" dirty="0">
                <a:solidFill>
                  <a:schemeClr val="accent1">
                    <a:lumMod val="75000"/>
                  </a:schemeClr>
                </a:solidFill>
              </a:rPr>
              <a:t>https://</a:t>
            </a:r>
            <a:r>
              <a:rPr lang="en-US" sz="1000" b="1" dirty="0">
                <a:solidFill>
                  <a:schemeClr val="accent1">
                    <a:lumMod val="75000"/>
                  </a:schemeClr>
                </a:solidFill>
                <a:latin typeface="Arial Narrow" pitchFamily="34" charset="0"/>
              </a:rPr>
              <a:t>newdrugapprovals.org/2018/08/13/patisiran</a:t>
            </a:r>
            <a:r>
              <a:rPr lang="en-US" sz="1000" b="1" dirty="0">
                <a:solidFill>
                  <a:schemeClr val="accent1">
                    <a:lumMod val="75000"/>
                  </a:schemeClr>
                </a:solidFill>
              </a:rPr>
              <a:t>/</a:t>
            </a:r>
            <a:endParaRPr lang="ru-RU" sz="1000" b="1" dirty="0">
              <a:solidFill>
                <a:schemeClr val="accent1">
                  <a:lumMod val="75000"/>
                </a:schemeClr>
              </a:solidFill>
            </a:endParaRPr>
          </a:p>
        </p:txBody>
      </p:sp>
      <p:pic>
        <p:nvPicPr>
          <p:cNvPr id="43014" name="Picture 6" descr="https://www.frontiersin.org/files/Articles/628137/fbioe-09-628137-HTML/image_m/fbioe-09-628137-g003.jpg"/>
          <p:cNvPicPr>
            <a:picLocks noChangeAspect="1" noChangeArrowheads="1"/>
          </p:cNvPicPr>
          <p:nvPr/>
        </p:nvPicPr>
        <p:blipFill>
          <a:blip r:embed="rId7" cstate="print">
            <a:lum bright="6000" contrast="3000"/>
          </a:blip>
          <a:srcRect/>
          <a:stretch>
            <a:fillRect/>
          </a:stretch>
        </p:blipFill>
        <p:spPr bwMode="auto">
          <a:xfrm>
            <a:off x="7072330" y="1000114"/>
            <a:ext cx="1928826" cy="1787660"/>
          </a:xfrm>
          <a:prstGeom prst="rect">
            <a:avLst/>
          </a:prstGeom>
          <a:noFill/>
        </p:spPr>
      </p:pic>
      <p:sp>
        <p:nvSpPr>
          <p:cNvPr id="8" name="Заголовок 1"/>
          <p:cNvSpPr>
            <a:spLocks noGrp="1"/>
          </p:cNvSpPr>
          <p:nvPr>
            <p:ph type="title"/>
          </p:nvPr>
        </p:nvSpPr>
        <p:spPr>
          <a:xfrm>
            <a:off x="1000100" y="0"/>
            <a:ext cx="7715304" cy="482207"/>
          </a:xfrm>
        </p:spPr>
        <p:txBody>
          <a:bodyPr>
            <a:noAutofit/>
          </a:bodyPr>
          <a:lstStyle/>
          <a:p>
            <a:br>
              <a:rPr lang="ru-RU" sz="1900" b="1" dirty="0">
                <a:solidFill>
                  <a:schemeClr val="accent1">
                    <a:lumMod val="75000"/>
                  </a:schemeClr>
                </a:solidFill>
                <a:latin typeface="Arial Narrow" pitchFamily="34" charset="0"/>
              </a:rPr>
            </a:br>
            <a:r>
              <a:rPr lang="en-US" sz="1900" b="1" dirty="0">
                <a:solidFill>
                  <a:schemeClr val="accent1">
                    <a:lumMod val="75000"/>
                  </a:schemeClr>
                </a:solidFill>
                <a:latin typeface="Arial Narrow" pitchFamily="34" charset="0"/>
              </a:rPr>
              <a:t>Available disease-modifying therapies in </a:t>
            </a:r>
            <a:r>
              <a:rPr lang="en-US" sz="1900" b="1" dirty="0" err="1">
                <a:solidFill>
                  <a:schemeClr val="accent1">
                    <a:lumMod val="75000"/>
                  </a:schemeClr>
                </a:solidFill>
                <a:latin typeface="Arial Narrow" pitchFamily="34" charset="0"/>
              </a:rPr>
              <a:t>transthyretin</a:t>
            </a:r>
            <a:r>
              <a:rPr lang="en-US" sz="1900" b="1" dirty="0">
                <a:solidFill>
                  <a:schemeClr val="accent1">
                    <a:lumMod val="75000"/>
                  </a:schemeClr>
                </a:solidFill>
                <a:latin typeface="Arial Narrow" pitchFamily="34" charset="0"/>
              </a:rPr>
              <a:t> </a:t>
            </a:r>
            <a:r>
              <a:rPr lang="en-US" sz="1900" b="1" dirty="0" err="1">
                <a:solidFill>
                  <a:schemeClr val="accent1">
                    <a:lumMod val="75000"/>
                  </a:schemeClr>
                </a:solidFill>
                <a:latin typeface="Arial Narrow" pitchFamily="34" charset="0"/>
              </a:rPr>
              <a:t>amyloidosis</a:t>
            </a:r>
            <a:r>
              <a:rPr lang="en-US" sz="1900" b="1" dirty="0">
                <a:solidFill>
                  <a:schemeClr val="accent1">
                    <a:lumMod val="75000"/>
                  </a:schemeClr>
                </a:solidFill>
                <a:latin typeface="Arial Narrow" pitchFamily="34" charset="0"/>
              </a:rPr>
              <a:t>.</a:t>
            </a:r>
            <a:br>
              <a:rPr lang="en-US" sz="1900" b="1" dirty="0">
                <a:solidFill>
                  <a:schemeClr val="accent1">
                    <a:lumMod val="75000"/>
                  </a:schemeClr>
                </a:solidFill>
                <a:latin typeface="Arial Narrow" pitchFamily="34" charset="0"/>
              </a:rPr>
            </a:br>
            <a:r>
              <a:rPr lang="en-US" sz="1900" b="1" dirty="0" err="1">
                <a:solidFill>
                  <a:schemeClr val="accent1">
                    <a:lumMod val="75000"/>
                  </a:schemeClr>
                </a:solidFill>
                <a:latin typeface="Arial Narrow" pitchFamily="34" charset="0"/>
              </a:rPr>
              <a:t>Transthyretin</a:t>
            </a:r>
            <a:r>
              <a:rPr lang="en-US" sz="1900" b="1" dirty="0">
                <a:solidFill>
                  <a:schemeClr val="accent1">
                    <a:lumMod val="75000"/>
                  </a:schemeClr>
                </a:solidFill>
                <a:latin typeface="Arial Narrow" pitchFamily="34" charset="0"/>
              </a:rPr>
              <a:t> gene silencers. </a:t>
            </a:r>
            <a:r>
              <a:rPr lang="en-US" sz="1900" b="1" dirty="0" err="1">
                <a:solidFill>
                  <a:schemeClr val="accent1">
                    <a:lumMod val="75000"/>
                  </a:schemeClr>
                </a:solidFill>
                <a:latin typeface="Arial Narrow" pitchFamily="34" charset="0"/>
              </a:rPr>
              <a:t>Patisiran</a:t>
            </a:r>
            <a:r>
              <a:rPr lang="en-US" sz="1900" b="1" dirty="0">
                <a:solidFill>
                  <a:schemeClr val="accent1">
                    <a:lumMod val="75000"/>
                  </a:schemeClr>
                </a:solidFill>
                <a:latin typeface="Arial Narrow" pitchFamily="34" charset="0"/>
              </a:rPr>
              <a:t> &amp; </a:t>
            </a:r>
            <a:r>
              <a:rPr lang="en-US" sz="1900" b="1" dirty="0" err="1">
                <a:solidFill>
                  <a:schemeClr val="accent1">
                    <a:lumMod val="75000"/>
                  </a:schemeClr>
                </a:solidFill>
                <a:latin typeface="Arial Narrow" pitchFamily="34" charset="0"/>
              </a:rPr>
              <a:t>Inotersen</a:t>
            </a:r>
            <a:r>
              <a:rPr lang="en-US" sz="1900" b="1" dirty="0">
                <a:solidFill>
                  <a:schemeClr val="accent1">
                    <a:lumMod val="75000"/>
                  </a:schemeClr>
                </a:solidFill>
                <a:latin typeface="Arial Narrow" pitchFamily="34" charset="0"/>
              </a:rPr>
              <a:t>.</a:t>
            </a:r>
            <a:endParaRPr lang="ru-RU" sz="1900" b="1" dirty="0">
              <a:solidFill>
                <a:schemeClr val="accent1">
                  <a:lumMod val="75000"/>
                </a:schemeClr>
              </a:solidFill>
              <a:latin typeface="Arial Narrow" pitchFamily="34" charset="0"/>
            </a:endParaRPr>
          </a:p>
        </p:txBody>
      </p:sp>
      <p:pic>
        <p:nvPicPr>
          <p:cNvPr id="9" name="Picture 2"/>
          <p:cNvPicPr>
            <a:picLocks noChangeAspect="1" noChangeArrowheads="1"/>
          </p:cNvPicPr>
          <p:nvPr/>
        </p:nvPicPr>
        <p:blipFill>
          <a:blip r:embed="rId8" cstate="print"/>
          <a:srcRect t="15788" b="26316"/>
          <a:stretch>
            <a:fillRect/>
          </a:stretch>
        </p:blipFill>
        <p:spPr bwMode="auto">
          <a:xfrm>
            <a:off x="0" y="0"/>
            <a:ext cx="1214414" cy="535785"/>
          </a:xfrm>
          <a:prstGeom prst="rect">
            <a:avLst/>
          </a:prstGeom>
          <a:noFill/>
          <a:ln w="9525">
            <a:noFill/>
            <a:miter lim="800000"/>
            <a:headEnd/>
            <a:tailEnd/>
          </a:ln>
          <a:effectLst/>
        </p:spPr>
      </p:pic>
      <p:pic>
        <p:nvPicPr>
          <p:cNvPr id="10" name="Рисунок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7474"/>
            <a:ext cx="8229600" cy="544103"/>
          </a:xfrm>
        </p:spPr>
        <p:txBody>
          <a:bodyPr>
            <a:normAutofit/>
          </a:bodyPr>
          <a:lstStyle/>
          <a:p>
            <a:r>
              <a:rPr lang="en-US" sz="2800" b="1" dirty="0" err="1">
                <a:solidFill>
                  <a:schemeClr val="accent1">
                    <a:lumMod val="75000"/>
                  </a:schemeClr>
                </a:solidFill>
                <a:latin typeface="Arial Narrow" pitchFamily="34" charset="0"/>
              </a:rPr>
              <a:t>Transthyretin</a:t>
            </a:r>
            <a:r>
              <a:rPr lang="en-US" sz="2800" b="1" dirty="0">
                <a:solidFill>
                  <a:schemeClr val="accent1">
                    <a:lumMod val="75000"/>
                  </a:schemeClr>
                </a:solidFill>
                <a:latin typeface="Arial Narrow" pitchFamily="34" charset="0"/>
              </a:rPr>
              <a:t> tetramer  stabilizer. </a:t>
            </a:r>
            <a:r>
              <a:rPr lang="en-US" sz="2800" b="1" dirty="0" err="1">
                <a:solidFill>
                  <a:schemeClr val="accent1">
                    <a:lumMod val="75000"/>
                  </a:schemeClr>
                </a:solidFill>
                <a:latin typeface="Arial Narrow" pitchFamily="34" charset="0"/>
              </a:rPr>
              <a:t>Diflunisal</a:t>
            </a:r>
            <a:endParaRPr lang="ru-RU" sz="2800" b="1" dirty="0">
              <a:solidFill>
                <a:schemeClr val="accent1">
                  <a:lumMod val="75000"/>
                </a:schemeClr>
              </a:solidFill>
              <a:latin typeface="Arial Narrow" pitchFamily="34" charset="0"/>
            </a:endParaRPr>
          </a:p>
        </p:txBody>
      </p:sp>
      <p:sp>
        <p:nvSpPr>
          <p:cNvPr id="3" name="Содержимое 2"/>
          <p:cNvSpPr>
            <a:spLocks noGrp="1"/>
          </p:cNvSpPr>
          <p:nvPr>
            <p:ph idx="1"/>
          </p:nvPr>
        </p:nvSpPr>
        <p:spPr>
          <a:xfrm>
            <a:off x="142844" y="1000114"/>
            <a:ext cx="8229600" cy="3576649"/>
          </a:xfrm>
        </p:spPr>
        <p:txBody>
          <a:bodyPr>
            <a:normAutofit/>
          </a:bodyPr>
          <a:lstStyle/>
          <a:p>
            <a:r>
              <a:rPr lang="en-US" sz="1600" dirty="0">
                <a:latin typeface="Arial Narrow" pitchFamily="34" charset="0"/>
              </a:rPr>
              <a:t>a non‐steroidal anti‐inflammatory drug, can stabilize </a:t>
            </a:r>
            <a:r>
              <a:rPr lang="en-US" sz="1600" dirty="0" err="1">
                <a:latin typeface="Arial Narrow" pitchFamily="34" charset="0"/>
              </a:rPr>
              <a:t>TTR</a:t>
            </a:r>
            <a:r>
              <a:rPr lang="en-US" sz="1600" dirty="0">
                <a:latin typeface="Arial Narrow" pitchFamily="34" charset="0"/>
              </a:rPr>
              <a:t> tetramers in vitro. </a:t>
            </a:r>
          </a:p>
          <a:p>
            <a:r>
              <a:rPr lang="en-US" sz="1600" dirty="0">
                <a:latin typeface="Arial Narrow" pitchFamily="34" charset="0"/>
              </a:rPr>
              <a:t>significantly reduced the progression of neurologic impairment and preserved </a:t>
            </a:r>
            <a:r>
              <a:rPr lang="en-US" sz="1600" dirty="0" err="1">
                <a:latin typeface="Arial Narrow" pitchFamily="34" charset="0"/>
              </a:rPr>
              <a:t>QOL</a:t>
            </a:r>
            <a:r>
              <a:rPr lang="en-US" sz="1600" dirty="0">
                <a:latin typeface="Arial Narrow" pitchFamily="34" charset="0"/>
              </a:rPr>
              <a:t>, compared with placebo. </a:t>
            </a:r>
          </a:p>
          <a:p>
            <a:r>
              <a:rPr lang="en-US" sz="1600" dirty="0" err="1">
                <a:latin typeface="Arial Narrow" pitchFamily="34" charset="0"/>
              </a:rPr>
              <a:t>diflunisal</a:t>
            </a:r>
            <a:r>
              <a:rPr lang="en-US" sz="1600" dirty="0">
                <a:latin typeface="Arial Narrow" pitchFamily="34" charset="0"/>
              </a:rPr>
              <a:t> had no beneficial effects on the improvement in cardiac status. </a:t>
            </a:r>
          </a:p>
          <a:p>
            <a:r>
              <a:rPr lang="en-US" sz="1600" dirty="0">
                <a:latin typeface="Arial Narrow" pitchFamily="34" charset="0"/>
              </a:rPr>
              <a:t>its </a:t>
            </a:r>
            <a:r>
              <a:rPr lang="en-US" sz="1600" dirty="0" err="1">
                <a:latin typeface="Arial Narrow" pitchFamily="34" charset="0"/>
              </a:rPr>
              <a:t>cyclooxygenase</a:t>
            </a:r>
            <a:r>
              <a:rPr lang="en-US" sz="1600" dirty="0">
                <a:latin typeface="Arial Narrow" pitchFamily="34" charset="0"/>
              </a:rPr>
              <a:t> inhibitory activity can cause renal and gastrointestinal damage, such as renal failure, gastric mucosal injury, volume overload, and hypertension. </a:t>
            </a:r>
          </a:p>
          <a:p>
            <a:r>
              <a:rPr lang="en-US" sz="1600" dirty="0">
                <a:latin typeface="Arial Narrow" pitchFamily="34" charset="0"/>
              </a:rPr>
              <a:t>may be considered for </a:t>
            </a:r>
            <a:r>
              <a:rPr lang="en-US" sz="1600" b="1" dirty="0">
                <a:solidFill>
                  <a:schemeClr val="accent1">
                    <a:lumMod val="75000"/>
                  </a:schemeClr>
                </a:solidFill>
                <a:latin typeface="Arial Narrow" pitchFamily="34" charset="0"/>
              </a:rPr>
              <a:t>off-label use in patients with </a:t>
            </a:r>
            <a:r>
              <a:rPr lang="en-US" sz="1600" b="1" dirty="0" err="1">
                <a:solidFill>
                  <a:schemeClr val="accent1">
                    <a:lumMod val="75000"/>
                  </a:schemeClr>
                </a:solidFill>
                <a:latin typeface="Arial Narrow" pitchFamily="34" charset="0"/>
              </a:rPr>
              <a:t>ATTR</a:t>
            </a:r>
            <a:r>
              <a:rPr lang="en-US" sz="1600" b="1" dirty="0">
                <a:solidFill>
                  <a:schemeClr val="accent1">
                    <a:lumMod val="75000"/>
                  </a:schemeClr>
                </a:solidFill>
                <a:latin typeface="Arial Narrow" pitchFamily="34" charset="0"/>
              </a:rPr>
              <a:t>-CA </a:t>
            </a:r>
            <a:r>
              <a:rPr lang="en-US" sz="1600" dirty="0">
                <a:latin typeface="Arial Narrow" pitchFamily="34" charset="0"/>
              </a:rPr>
              <a:t>with relatively </a:t>
            </a:r>
            <a:r>
              <a:rPr lang="en-US" sz="1600" i="1" dirty="0">
                <a:latin typeface="Arial Narrow" pitchFamily="34" charset="0"/>
              </a:rPr>
              <a:t>preserved kidney function and no increased bleeding risk</a:t>
            </a:r>
            <a:r>
              <a:rPr lang="en-US" sz="1600" dirty="0">
                <a:latin typeface="Arial Narrow" pitchFamily="34" charset="0"/>
              </a:rPr>
              <a:t>, taken under the supervision of a cardiologist who will monitor for fluid retention and changes in renal function</a:t>
            </a:r>
            <a:endParaRPr lang="ru-RU" sz="1600" dirty="0">
              <a:latin typeface="Arial Narrow" pitchFamily="34" charset="0"/>
            </a:endParaRPr>
          </a:p>
          <a:p>
            <a:endParaRPr lang="ru-RU" sz="1600" dirty="0">
              <a:latin typeface="Arial Narrow" pitchFamily="34" charset="0"/>
            </a:endParaRPr>
          </a:p>
        </p:txBody>
      </p:sp>
      <p:sp>
        <p:nvSpPr>
          <p:cNvPr id="6147" name="Rectangle 3"/>
          <p:cNvSpPr>
            <a:spLocks noChangeArrowheads="1"/>
          </p:cNvSpPr>
          <p:nvPr/>
        </p:nvSpPr>
        <p:spPr bwMode="auto">
          <a:xfrm>
            <a:off x="1000100" y="4502420"/>
            <a:ext cx="8143900" cy="641080"/>
          </a:xfrm>
          <a:prstGeom prst="rect">
            <a:avLst/>
          </a:prstGeom>
          <a:solidFill>
            <a:srgbClr val="FFFFFF"/>
          </a:solidFill>
          <a:ln w="9525">
            <a:noFill/>
            <a:miter lim="800000"/>
            <a:headEnd/>
            <a:tailEnd/>
          </a:ln>
          <a:effectLst/>
        </p:spPr>
        <p:txBody>
          <a:bodyPr vert="horz" wrap="square" lIns="0" tIns="253920" rIns="0" bIns="126960" numCol="1" anchor="ctr" anchorCtr="0" compatLnSpc="1">
            <a:prstTxWarp prst="textNoShape">
              <a:avLst/>
            </a:prstTxWarp>
            <a:spAutoFit/>
          </a:bodyPr>
          <a:lstStyle/>
          <a:p>
            <a:pPr algn="r" fontAlgn="base">
              <a:spcBef>
                <a:spcPct val="0"/>
              </a:spcBef>
              <a:spcAft>
                <a:spcPct val="0"/>
              </a:spcAft>
            </a:pPr>
            <a:r>
              <a:rPr kumimoji="0" lang="ru-RU" sz="1000" b="1" i="0" u="none" strike="noStrike" cap="none" normalizeH="0" baseline="0" dirty="0" err="1">
                <a:ln>
                  <a:noFill/>
                </a:ln>
                <a:solidFill>
                  <a:srgbClr val="002060"/>
                </a:solidFill>
                <a:effectLst/>
                <a:latin typeface="Arial Narrow" pitchFamily="34" charset="0"/>
                <a:cs typeface="Arial" pitchFamily="34" charset="0"/>
              </a:rPr>
              <a:t>Transthyretin</a:t>
            </a:r>
            <a:r>
              <a:rPr kumimoji="0" lang="ru-RU" sz="1000" b="1" i="0" u="none" strike="noStrike" cap="none" normalizeH="0" baseline="0" dirty="0">
                <a:ln>
                  <a:noFill/>
                </a:ln>
                <a:solidFill>
                  <a:srgbClr val="002060"/>
                </a:solidFill>
                <a:effectLst/>
                <a:latin typeface="Arial Narrow" pitchFamily="34" charset="0"/>
                <a:cs typeface="Arial" pitchFamily="34" charset="0"/>
              </a:rPr>
              <a:t> </a:t>
            </a:r>
            <a:r>
              <a:rPr kumimoji="0" lang="ru-RU" sz="1000" b="1" i="0" u="none" strike="noStrike" cap="none" normalizeH="0" baseline="0" dirty="0" err="1">
                <a:ln>
                  <a:noFill/>
                </a:ln>
                <a:solidFill>
                  <a:srgbClr val="002060"/>
                </a:solidFill>
                <a:effectLst/>
                <a:latin typeface="Arial Narrow" pitchFamily="34" charset="0"/>
                <a:cs typeface="Arial" pitchFamily="34" charset="0"/>
              </a:rPr>
              <a:t>cardiac</a:t>
            </a:r>
            <a:r>
              <a:rPr kumimoji="0" lang="ru-RU" sz="1000" b="1" i="0" u="none" strike="noStrike" cap="none" normalizeH="0" baseline="0" dirty="0">
                <a:ln>
                  <a:noFill/>
                </a:ln>
                <a:solidFill>
                  <a:srgbClr val="002060"/>
                </a:solidFill>
                <a:effectLst/>
                <a:latin typeface="Arial Narrow" pitchFamily="34" charset="0"/>
                <a:cs typeface="Arial" pitchFamily="34" charset="0"/>
              </a:rPr>
              <a:t> </a:t>
            </a:r>
            <a:r>
              <a:rPr kumimoji="0" lang="ru-RU" sz="1000" b="1" i="0" u="none" strike="noStrike" cap="none" normalizeH="0" baseline="0" dirty="0" err="1">
                <a:ln>
                  <a:noFill/>
                </a:ln>
                <a:solidFill>
                  <a:srgbClr val="002060"/>
                </a:solidFill>
                <a:effectLst/>
                <a:latin typeface="Arial Narrow" pitchFamily="34" charset="0"/>
                <a:cs typeface="Arial" pitchFamily="34" charset="0"/>
              </a:rPr>
              <a:t>amyloidosis</a:t>
            </a:r>
            <a:r>
              <a:rPr kumimoji="0" lang="ru-RU" sz="1000" b="1" i="0" u="none" strike="noStrike" cap="none" normalizeH="0" baseline="0" dirty="0">
                <a:ln>
                  <a:noFill/>
                </a:ln>
                <a:solidFill>
                  <a:srgbClr val="002060"/>
                </a:solidFill>
                <a:effectLst/>
                <a:latin typeface="Arial Narrow" pitchFamily="34" charset="0"/>
                <a:cs typeface="Arial" pitchFamily="34" charset="0"/>
              </a:rPr>
              <a:t>: </a:t>
            </a:r>
            <a:r>
              <a:rPr kumimoji="0" lang="ru-RU" sz="1000" b="1" i="0" u="none" strike="noStrike" cap="none" normalizeH="0" baseline="0" dirty="0" err="1">
                <a:ln>
                  <a:noFill/>
                </a:ln>
                <a:solidFill>
                  <a:srgbClr val="002060"/>
                </a:solidFill>
                <a:effectLst/>
                <a:latin typeface="Arial Narrow" pitchFamily="34" charset="0"/>
                <a:cs typeface="Arial" pitchFamily="34" charset="0"/>
              </a:rPr>
              <a:t>an</a:t>
            </a:r>
            <a:r>
              <a:rPr kumimoji="0" lang="ru-RU" sz="1000" b="1" i="0" u="none" strike="noStrike" cap="none" normalizeH="0" baseline="0" dirty="0">
                <a:ln>
                  <a:noFill/>
                </a:ln>
                <a:solidFill>
                  <a:srgbClr val="002060"/>
                </a:solidFill>
                <a:effectLst/>
                <a:latin typeface="Arial Narrow" pitchFamily="34" charset="0"/>
                <a:cs typeface="Arial" pitchFamily="34" charset="0"/>
              </a:rPr>
              <a:t> </a:t>
            </a:r>
            <a:r>
              <a:rPr kumimoji="0" lang="ru-RU" sz="1000" b="1" i="0" u="none" strike="noStrike" cap="none" normalizeH="0" baseline="0" dirty="0" err="1">
                <a:ln>
                  <a:noFill/>
                </a:ln>
                <a:solidFill>
                  <a:srgbClr val="002060"/>
                </a:solidFill>
                <a:effectLst/>
                <a:latin typeface="Arial Narrow" pitchFamily="34" charset="0"/>
                <a:cs typeface="Arial" pitchFamily="34" charset="0"/>
              </a:rPr>
              <a:t>update</a:t>
            </a:r>
            <a:r>
              <a:rPr kumimoji="0" lang="ru-RU" sz="1000" b="1" i="0" u="none" strike="noStrike" cap="none" normalizeH="0" baseline="0" dirty="0">
                <a:ln>
                  <a:noFill/>
                </a:ln>
                <a:solidFill>
                  <a:srgbClr val="002060"/>
                </a:solidFill>
                <a:effectLst/>
                <a:latin typeface="Arial Narrow" pitchFamily="34" charset="0"/>
                <a:cs typeface="Arial" pitchFamily="34" charset="0"/>
              </a:rPr>
              <a:t> </a:t>
            </a:r>
            <a:r>
              <a:rPr kumimoji="0" lang="ru-RU" sz="1000" b="1" i="0" u="none" strike="noStrike" cap="none" normalizeH="0" baseline="0" dirty="0" err="1">
                <a:ln>
                  <a:noFill/>
                </a:ln>
                <a:solidFill>
                  <a:srgbClr val="002060"/>
                </a:solidFill>
                <a:effectLst/>
                <a:latin typeface="Arial Narrow" pitchFamily="34" charset="0"/>
                <a:cs typeface="Arial" pitchFamily="34" charset="0"/>
              </a:rPr>
              <a:t>on</a:t>
            </a:r>
            <a:r>
              <a:rPr kumimoji="0" lang="ru-RU" sz="1000" b="1" i="0" u="none" strike="noStrike" cap="none" normalizeH="0" baseline="0" dirty="0">
                <a:ln>
                  <a:noFill/>
                </a:ln>
                <a:solidFill>
                  <a:srgbClr val="002060"/>
                </a:solidFill>
                <a:effectLst/>
                <a:latin typeface="Arial Narrow" pitchFamily="34" charset="0"/>
                <a:cs typeface="Arial" pitchFamily="34" charset="0"/>
              </a:rPr>
              <a:t> </a:t>
            </a:r>
            <a:r>
              <a:rPr kumimoji="0" lang="ru-RU" sz="1000" b="1" i="0" u="none" strike="noStrike" cap="none" normalizeH="0" baseline="0" dirty="0" err="1">
                <a:ln>
                  <a:noFill/>
                </a:ln>
                <a:solidFill>
                  <a:srgbClr val="002060"/>
                </a:solidFill>
                <a:effectLst/>
                <a:latin typeface="Arial Narrow" pitchFamily="34" charset="0"/>
                <a:cs typeface="Arial" pitchFamily="34" charset="0"/>
              </a:rPr>
              <a:t>diagnosis</a:t>
            </a:r>
            <a:r>
              <a:rPr kumimoji="0" lang="ru-RU" sz="1000" b="1" i="0" u="none" strike="noStrike" cap="none" normalizeH="0" baseline="0" dirty="0">
                <a:ln>
                  <a:noFill/>
                </a:ln>
                <a:solidFill>
                  <a:srgbClr val="002060"/>
                </a:solidFill>
                <a:effectLst/>
                <a:latin typeface="Arial Narrow" pitchFamily="34" charset="0"/>
                <a:cs typeface="Arial" pitchFamily="34" charset="0"/>
              </a:rPr>
              <a:t> </a:t>
            </a:r>
            <a:r>
              <a:rPr kumimoji="0" lang="ru-RU" sz="1000" b="1" i="0" u="none" strike="noStrike" cap="none" normalizeH="0" baseline="0" dirty="0" err="1">
                <a:ln>
                  <a:noFill/>
                </a:ln>
                <a:solidFill>
                  <a:srgbClr val="002060"/>
                </a:solidFill>
                <a:effectLst/>
                <a:latin typeface="Arial Narrow" pitchFamily="34" charset="0"/>
                <a:cs typeface="Arial" pitchFamily="34" charset="0"/>
              </a:rPr>
              <a:t>and</a:t>
            </a:r>
            <a:r>
              <a:rPr kumimoji="0" lang="ru-RU" sz="1000" b="1" i="0" u="none" strike="noStrike" cap="none" normalizeH="0" baseline="0" dirty="0">
                <a:ln>
                  <a:noFill/>
                </a:ln>
                <a:solidFill>
                  <a:srgbClr val="002060"/>
                </a:solidFill>
                <a:effectLst/>
                <a:latin typeface="Arial Narrow" pitchFamily="34" charset="0"/>
                <a:cs typeface="Arial" pitchFamily="34" charset="0"/>
              </a:rPr>
              <a:t> </a:t>
            </a:r>
            <a:r>
              <a:rPr kumimoji="0" lang="ru-RU" sz="1000" b="1" i="0" u="none" strike="noStrike" cap="none" normalizeH="0" baseline="0" dirty="0" err="1">
                <a:ln>
                  <a:noFill/>
                </a:ln>
                <a:solidFill>
                  <a:srgbClr val="002060"/>
                </a:solidFill>
                <a:effectLst/>
                <a:latin typeface="Arial Narrow" pitchFamily="34" charset="0"/>
                <a:cs typeface="Arial" pitchFamily="34" charset="0"/>
              </a:rPr>
              <a:t>treatment</a:t>
            </a:r>
            <a:r>
              <a:rPr lang="en-US" sz="1000" b="1" dirty="0">
                <a:solidFill>
                  <a:srgbClr val="002060"/>
                </a:solidFill>
                <a:latin typeface="Arial Narrow" pitchFamily="34" charset="0"/>
                <a:cs typeface="Arial" pitchFamily="34" charset="0"/>
              </a:rPr>
              <a:t>.  </a:t>
            </a:r>
            <a:r>
              <a:rPr lang="en-US" sz="1000" b="1" u="sng" dirty="0">
                <a:solidFill>
                  <a:srgbClr val="002060"/>
                </a:solidFill>
                <a:latin typeface="Arial Narrow" pitchFamily="34" charset="0"/>
                <a:hlinkClick r:id="rId2"/>
              </a:rPr>
              <a:t>ESC Heart Fail.</a:t>
            </a:r>
            <a:r>
              <a:rPr lang="en-US" sz="1000" b="1" dirty="0">
                <a:solidFill>
                  <a:srgbClr val="002060"/>
                </a:solidFill>
                <a:latin typeface="Arial Narrow" pitchFamily="34" charset="0"/>
              </a:rPr>
              <a:t> 2019 Dec; 6(6): 1128–1139.</a:t>
            </a:r>
            <a:endParaRPr lang="ru-RU" sz="1000" b="1" dirty="0">
              <a:solidFill>
                <a:srgbClr val="002060"/>
              </a:solidFill>
              <a:latin typeface="Arial Narrow"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30000" dirty="0">
              <a:ln>
                <a:noFill/>
              </a:ln>
              <a:solidFill>
                <a:srgbClr val="002060"/>
              </a:solidFill>
              <a:effectLst/>
              <a:latin typeface="Arial Narrow" pitchFamily="34" charset="0"/>
              <a:cs typeface="Arial" pitchFamily="34" charset="0"/>
            </a:endParaRPr>
          </a:p>
        </p:txBody>
      </p:sp>
      <p:pic>
        <p:nvPicPr>
          <p:cNvPr id="6148" name="Picture 4" descr="corresponding author"/>
          <p:cNvPicPr>
            <a:picLocks noChangeAspect="1" noChangeArrowheads="1"/>
          </p:cNvPicPr>
          <p:nvPr/>
        </p:nvPicPr>
        <p:blipFill>
          <a:blip r:embed="rId3" cstate="print"/>
          <a:srcRect/>
          <a:stretch>
            <a:fillRect/>
          </a:stretch>
        </p:blipFill>
        <p:spPr bwMode="auto">
          <a:xfrm>
            <a:off x="1346200" y="247650"/>
            <a:ext cx="66675" cy="64294"/>
          </a:xfrm>
          <a:prstGeom prst="rect">
            <a:avLst/>
          </a:prstGeom>
          <a:noFill/>
        </p:spPr>
      </p:pic>
      <p:pic>
        <p:nvPicPr>
          <p:cNvPr id="6150" name="Picture 6" descr="https://farmaciainformativa.com/wp-content/uploads/2019/02/diflunisal5.png"/>
          <p:cNvPicPr>
            <a:picLocks noChangeAspect="1" noChangeArrowheads="1"/>
          </p:cNvPicPr>
          <p:nvPr/>
        </p:nvPicPr>
        <p:blipFill>
          <a:blip r:embed="rId4" cstate="print"/>
          <a:srcRect l="13333" t="10902" r="13333"/>
          <a:stretch>
            <a:fillRect/>
          </a:stretch>
        </p:blipFill>
        <p:spPr bwMode="auto">
          <a:xfrm>
            <a:off x="8143900" y="3071816"/>
            <a:ext cx="1000100" cy="1439334"/>
          </a:xfrm>
          <a:prstGeom prst="rect">
            <a:avLst/>
          </a:prstGeom>
          <a:noFill/>
        </p:spPr>
      </p:pic>
      <p:pic>
        <p:nvPicPr>
          <p:cNvPr id="7" name="Picture 2"/>
          <p:cNvPicPr>
            <a:picLocks noChangeAspect="1" noChangeArrowheads="1"/>
          </p:cNvPicPr>
          <p:nvPr/>
        </p:nvPicPr>
        <p:blipFill>
          <a:blip r:embed="rId5" cstate="print"/>
          <a:srcRect t="15788" b="26316"/>
          <a:stretch>
            <a:fillRect/>
          </a:stretch>
        </p:blipFill>
        <p:spPr bwMode="auto">
          <a:xfrm>
            <a:off x="214282" y="0"/>
            <a:ext cx="1214446" cy="535785"/>
          </a:xfrm>
          <a:prstGeom prst="rect">
            <a:avLst/>
          </a:prstGeom>
          <a:noFill/>
          <a:ln w="9525">
            <a:noFill/>
            <a:miter lim="800000"/>
            <a:headEnd/>
            <a:tailEnd/>
          </a:ln>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2528" y="1"/>
            <a:ext cx="571472" cy="5893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57290" y="142858"/>
            <a:ext cx="7186634" cy="544103"/>
          </a:xfrm>
        </p:spPr>
        <p:txBody>
          <a:bodyPr>
            <a:noAutofit/>
          </a:bodyPr>
          <a:lstStyle/>
          <a:p>
            <a:br>
              <a:rPr lang="en-US" sz="2800" b="1" dirty="0">
                <a:solidFill>
                  <a:schemeClr val="accent1">
                    <a:lumMod val="75000"/>
                  </a:schemeClr>
                </a:solidFill>
                <a:latin typeface="Arial Narrow" pitchFamily="34" charset="0"/>
              </a:rPr>
            </a:br>
            <a:r>
              <a:rPr lang="en-US" sz="2800" b="1" dirty="0" err="1">
                <a:solidFill>
                  <a:schemeClr val="accent1">
                    <a:lumMod val="75000"/>
                  </a:schemeClr>
                </a:solidFill>
                <a:latin typeface="Arial Narrow" pitchFamily="34" charset="0"/>
              </a:rPr>
              <a:t>Transthyretin</a:t>
            </a:r>
            <a:r>
              <a:rPr lang="en-US" sz="2800" b="1" dirty="0">
                <a:solidFill>
                  <a:schemeClr val="accent1">
                    <a:lumMod val="75000"/>
                  </a:schemeClr>
                </a:solidFill>
                <a:latin typeface="Arial Narrow" pitchFamily="34" charset="0"/>
              </a:rPr>
              <a:t> </a:t>
            </a:r>
            <a:r>
              <a:rPr lang="en-US" sz="2800" b="1" dirty="0" err="1">
                <a:solidFill>
                  <a:schemeClr val="accent1">
                    <a:lumMod val="75000"/>
                  </a:schemeClr>
                </a:solidFill>
                <a:latin typeface="Arial Narrow" pitchFamily="34" charset="0"/>
              </a:rPr>
              <a:t>amyloid</a:t>
            </a:r>
            <a:r>
              <a:rPr lang="en-US" sz="2800" b="1" dirty="0">
                <a:solidFill>
                  <a:schemeClr val="accent1">
                    <a:lumMod val="75000"/>
                  </a:schemeClr>
                </a:solidFill>
                <a:latin typeface="Arial Narrow" pitchFamily="34" charset="0"/>
              </a:rPr>
              <a:t> disruptors</a:t>
            </a:r>
            <a:br>
              <a:rPr lang="en-US" sz="2800" b="1" dirty="0">
                <a:solidFill>
                  <a:schemeClr val="accent1">
                    <a:lumMod val="75000"/>
                  </a:schemeClr>
                </a:solidFill>
                <a:latin typeface="Arial Narrow" pitchFamily="34" charset="0"/>
              </a:rPr>
            </a:br>
            <a:endParaRPr lang="ru-RU" sz="2800" dirty="0"/>
          </a:p>
        </p:txBody>
      </p:sp>
      <p:sp>
        <p:nvSpPr>
          <p:cNvPr id="3" name="Содержимое 2"/>
          <p:cNvSpPr>
            <a:spLocks noGrp="1"/>
          </p:cNvSpPr>
          <p:nvPr>
            <p:ph idx="1"/>
          </p:nvPr>
        </p:nvSpPr>
        <p:spPr>
          <a:xfrm>
            <a:off x="142844" y="1285866"/>
            <a:ext cx="2786082" cy="3143272"/>
          </a:xfrm>
        </p:spPr>
        <p:txBody>
          <a:bodyPr>
            <a:normAutofit/>
          </a:bodyPr>
          <a:lstStyle/>
          <a:p>
            <a:r>
              <a:rPr lang="en-US" sz="1600" dirty="0" err="1">
                <a:latin typeface="Arial Narrow" pitchFamily="34" charset="0"/>
              </a:rPr>
              <a:t>Doxycycline</a:t>
            </a:r>
            <a:r>
              <a:rPr lang="en-US" sz="1600" dirty="0">
                <a:latin typeface="Arial Narrow" pitchFamily="34" charset="0"/>
              </a:rPr>
              <a:t>/</a:t>
            </a:r>
            <a:r>
              <a:rPr lang="en-US" sz="1600" dirty="0" err="1">
                <a:latin typeface="Arial Narrow" pitchFamily="34" charset="0"/>
              </a:rPr>
              <a:t>tauroursodeoxycholic</a:t>
            </a:r>
            <a:r>
              <a:rPr lang="en-US" sz="1600" dirty="0">
                <a:latin typeface="Arial Narrow" pitchFamily="34" charset="0"/>
              </a:rPr>
              <a:t> acid (</a:t>
            </a:r>
            <a:r>
              <a:rPr lang="en-US" sz="1600" dirty="0" err="1">
                <a:latin typeface="Arial Narrow" pitchFamily="34" charset="0"/>
              </a:rPr>
              <a:t>TUDCA</a:t>
            </a:r>
            <a:r>
              <a:rPr lang="en-US" sz="1600" dirty="0">
                <a:latin typeface="Arial Narrow" pitchFamily="34" charset="0"/>
              </a:rPr>
              <a:t>) </a:t>
            </a:r>
          </a:p>
          <a:p>
            <a:r>
              <a:rPr lang="en-US" sz="1600" dirty="0">
                <a:latin typeface="Arial Narrow" pitchFamily="34" charset="0"/>
              </a:rPr>
              <a:t>Both the tetracycline antibiotic </a:t>
            </a:r>
            <a:r>
              <a:rPr lang="en-US" sz="1600" dirty="0" err="1">
                <a:latin typeface="Arial Narrow" pitchFamily="34" charset="0"/>
              </a:rPr>
              <a:t>doxycycline</a:t>
            </a:r>
            <a:r>
              <a:rPr lang="en-US" sz="1600" dirty="0">
                <a:latin typeface="Arial Narrow" pitchFamily="34" charset="0"/>
              </a:rPr>
              <a:t> and the </a:t>
            </a:r>
            <a:r>
              <a:rPr lang="en-US" sz="1600" dirty="0" err="1">
                <a:latin typeface="Arial Narrow" pitchFamily="34" charset="0"/>
              </a:rPr>
              <a:t>TUDCA</a:t>
            </a:r>
            <a:r>
              <a:rPr lang="en-US" sz="1600" dirty="0">
                <a:latin typeface="Arial Narrow" pitchFamily="34" charset="0"/>
              </a:rPr>
              <a:t> </a:t>
            </a:r>
            <a:r>
              <a:rPr lang="en-US" sz="1600" b="1" dirty="0">
                <a:solidFill>
                  <a:srgbClr val="0070C0"/>
                </a:solidFill>
                <a:latin typeface="Arial Narrow" pitchFamily="34" charset="0"/>
              </a:rPr>
              <a:t>are effective in degrading non‐</a:t>
            </a:r>
            <a:r>
              <a:rPr lang="en-US" sz="1600" b="1" dirty="0" err="1">
                <a:solidFill>
                  <a:srgbClr val="0070C0"/>
                </a:solidFill>
                <a:latin typeface="Arial Narrow" pitchFamily="34" charset="0"/>
              </a:rPr>
              <a:t>fibrillar</a:t>
            </a:r>
            <a:r>
              <a:rPr lang="en-US" sz="1600" b="1" dirty="0">
                <a:solidFill>
                  <a:srgbClr val="0070C0"/>
                </a:solidFill>
                <a:latin typeface="Arial Narrow" pitchFamily="34" charset="0"/>
              </a:rPr>
              <a:t> </a:t>
            </a:r>
            <a:r>
              <a:rPr lang="en-US" sz="1600" b="1" dirty="0" err="1">
                <a:solidFill>
                  <a:srgbClr val="0070C0"/>
                </a:solidFill>
                <a:latin typeface="Arial Narrow" pitchFamily="34" charset="0"/>
              </a:rPr>
              <a:t>TTR</a:t>
            </a:r>
            <a:r>
              <a:rPr lang="en-US" sz="1600" b="1" dirty="0">
                <a:solidFill>
                  <a:srgbClr val="0070C0"/>
                </a:solidFill>
                <a:latin typeface="Arial Narrow" pitchFamily="34" charset="0"/>
              </a:rPr>
              <a:t> deposits</a:t>
            </a:r>
            <a:r>
              <a:rPr lang="en-US" sz="1600" dirty="0">
                <a:latin typeface="Arial Narrow" pitchFamily="34" charset="0"/>
              </a:rPr>
              <a:t>. </a:t>
            </a:r>
          </a:p>
          <a:p>
            <a:r>
              <a:rPr lang="en-US" sz="1600" dirty="0">
                <a:latin typeface="Arial Narrow" pitchFamily="34" charset="0"/>
              </a:rPr>
              <a:t>The concurrent treatment has been verified to attenuate disease progression in </a:t>
            </a:r>
            <a:r>
              <a:rPr lang="en-US" sz="1600" dirty="0" err="1">
                <a:latin typeface="Arial Narrow" pitchFamily="34" charset="0"/>
              </a:rPr>
              <a:t>ATTR</a:t>
            </a:r>
            <a:r>
              <a:rPr lang="en-US" sz="1600" dirty="0">
                <a:latin typeface="Arial Narrow" pitchFamily="34" charset="0"/>
              </a:rPr>
              <a:t> </a:t>
            </a:r>
            <a:r>
              <a:rPr lang="en-US" sz="1600" dirty="0" err="1">
                <a:latin typeface="Arial Narrow" pitchFamily="34" charset="0"/>
              </a:rPr>
              <a:t>amyloidosis</a:t>
            </a:r>
            <a:r>
              <a:rPr lang="en-US" sz="1600" dirty="0">
                <a:latin typeface="Arial Narrow" pitchFamily="34" charset="0"/>
              </a:rPr>
              <a:t> patients in limited clinical trials. </a:t>
            </a:r>
          </a:p>
        </p:txBody>
      </p:sp>
      <p:pic>
        <p:nvPicPr>
          <p:cNvPr id="5122" name="Picture 2" descr="https://www.mdpi.com/cardiogenetics/cardiogenetics-11-00002/article_deploy/html/images/cardiogenetics-11-00002-g001.png"/>
          <p:cNvPicPr>
            <a:picLocks noChangeAspect="1" noChangeArrowheads="1"/>
          </p:cNvPicPr>
          <p:nvPr/>
        </p:nvPicPr>
        <p:blipFill>
          <a:blip r:embed="rId3" cstate="print"/>
          <a:srcRect/>
          <a:stretch>
            <a:fillRect/>
          </a:stretch>
        </p:blipFill>
        <p:spPr bwMode="auto">
          <a:xfrm>
            <a:off x="3428992" y="1071552"/>
            <a:ext cx="5596752" cy="2857520"/>
          </a:xfrm>
          <a:prstGeom prst="rect">
            <a:avLst/>
          </a:prstGeom>
          <a:noFill/>
        </p:spPr>
      </p:pic>
      <p:sp>
        <p:nvSpPr>
          <p:cNvPr id="6" name="Прямоугольник 5"/>
          <p:cNvSpPr/>
          <p:nvPr/>
        </p:nvSpPr>
        <p:spPr>
          <a:xfrm>
            <a:off x="1857356" y="4881890"/>
            <a:ext cx="7143768" cy="246221"/>
          </a:xfrm>
          <a:prstGeom prst="rect">
            <a:avLst/>
          </a:prstGeom>
        </p:spPr>
        <p:txBody>
          <a:bodyPr wrap="square">
            <a:spAutoFit/>
          </a:bodyPr>
          <a:lstStyle/>
          <a:p>
            <a:pPr algn="r"/>
            <a:r>
              <a:rPr lang="en-US" sz="1000" dirty="0">
                <a:solidFill>
                  <a:srgbClr val="0070C0"/>
                </a:solidFill>
                <a:latin typeface="Arial Narrow" pitchFamily="34" charset="0"/>
              </a:rPr>
              <a:t>Cardiac </a:t>
            </a:r>
            <a:r>
              <a:rPr lang="en-US" sz="1000" dirty="0" err="1">
                <a:solidFill>
                  <a:srgbClr val="0070C0"/>
                </a:solidFill>
                <a:latin typeface="Arial Narrow" pitchFamily="34" charset="0"/>
              </a:rPr>
              <a:t>Amyloidosis</a:t>
            </a:r>
            <a:r>
              <a:rPr lang="en-US" sz="1000" dirty="0">
                <a:solidFill>
                  <a:srgbClr val="0070C0"/>
                </a:solidFill>
                <a:latin typeface="Arial Narrow" pitchFamily="34" charset="0"/>
              </a:rPr>
              <a:t> Therapy: A Systematic Review. </a:t>
            </a:r>
            <a:r>
              <a:rPr lang="en-US" sz="1000" i="1" dirty="0" err="1">
                <a:solidFill>
                  <a:srgbClr val="0070C0"/>
                </a:solidFill>
                <a:latin typeface="Arial Narrow" pitchFamily="34" charset="0"/>
              </a:rPr>
              <a:t>Cardiogenetics</a:t>
            </a:r>
            <a:r>
              <a:rPr lang="en-US" sz="1000" dirty="0">
                <a:solidFill>
                  <a:srgbClr val="0070C0"/>
                </a:solidFill>
                <a:latin typeface="Arial Narrow" pitchFamily="34" charset="0"/>
              </a:rPr>
              <a:t> 2021, </a:t>
            </a:r>
            <a:r>
              <a:rPr lang="en-US" sz="1000" i="1" dirty="0">
                <a:solidFill>
                  <a:srgbClr val="0070C0"/>
                </a:solidFill>
                <a:latin typeface="Arial Narrow" pitchFamily="34" charset="0"/>
              </a:rPr>
              <a:t>11</a:t>
            </a:r>
            <a:r>
              <a:rPr lang="en-US" sz="1000" dirty="0">
                <a:solidFill>
                  <a:srgbClr val="0070C0"/>
                </a:solidFill>
                <a:latin typeface="Arial Narrow" pitchFamily="34" charset="0"/>
              </a:rPr>
              <a:t>(1), 10-17; </a:t>
            </a:r>
            <a:r>
              <a:rPr lang="en-US" sz="1000" dirty="0">
                <a:solidFill>
                  <a:srgbClr val="0070C0"/>
                </a:solidFill>
                <a:latin typeface="Arial Narrow" pitchFamily="34" charset="0"/>
                <a:hlinkClick r:id="rId4"/>
              </a:rPr>
              <a:t>https://doi.org/10.3390/cardiogenetics11010002</a:t>
            </a:r>
            <a:endParaRPr lang="ru-RU" sz="1000" dirty="0">
              <a:solidFill>
                <a:srgbClr val="0070C0"/>
              </a:solidFill>
              <a:latin typeface="Arial Narrow" pitchFamily="34" charset="0"/>
            </a:endParaRPr>
          </a:p>
        </p:txBody>
      </p:sp>
      <p:pic>
        <p:nvPicPr>
          <p:cNvPr id="7" name="Picture 2"/>
          <p:cNvPicPr>
            <a:picLocks noChangeAspect="1" noChangeArrowheads="1"/>
          </p:cNvPicPr>
          <p:nvPr/>
        </p:nvPicPr>
        <p:blipFill>
          <a:blip r:embed="rId5" cstate="print"/>
          <a:srcRect t="15788" b="26316"/>
          <a:stretch>
            <a:fillRect/>
          </a:stretch>
        </p:blipFill>
        <p:spPr bwMode="auto">
          <a:xfrm>
            <a:off x="0" y="0"/>
            <a:ext cx="1357290" cy="535785"/>
          </a:xfrm>
          <a:prstGeom prst="rect">
            <a:avLst/>
          </a:prstGeom>
          <a:noFill/>
          <a:ln w="9525">
            <a:noFill/>
            <a:miter lim="800000"/>
            <a:headEnd/>
            <a:tailEnd/>
          </a:ln>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8"/>
            <a:ext cx="8229600" cy="490524"/>
          </a:xfrm>
        </p:spPr>
        <p:txBody>
          <a:bodyPr>
            <a:noAutofit/>
          </a:bodyPr>
          <a:lstStyle/>
          <a:p>
            <a:r>
              <a:rPr lang="en-US" sz="3200" b="1" dirty="0">
                <a:solidFill>
                  <a:schemeClr val="accent5">
                    <a:lumMod val="50000"/>
                  </a:schemeClr>
                </a:solidFill>
              </a:rPr>
              <a:t>Summary</a:t>
            </a:r>
            <a:endParaRPr lang="ru-RU" sz="3200" b="1" dirty="0">
              <a:solidFill>
                <a:schemeClr val="accent5">
                  <a:lumMod val="50000"/>
                </a:schemeClr>
              </a:solidFill>
            </a:endParaRPr>
          </a:p>
        </p:txBody>
      </p:sp>
      <p:sp>
        <p:nvSpPr>
          <p:cNvPr id="3" name="Содержимое 2"/>
          <p:cNvSpPr>
            <a:spLocks noGrp="1"/>
          </p:cNvSpPr>
          <p:nvPr>
            <p:ph idx="1"/>
          </p:nvPr>
        </p:nvSpPr>
        <p:spPr>
          <a:xfrm>
            <a:off x="500034" y="857238"/>
            <a:ext cx="8286808" cy="4000528"/>
          </a:xfrm>
        </p:spPr>
        <p:txBody>
          <a:bodyPr>
            <a:noAutofit/>
          </a:bodyPr>
          <a:lstStyle/>
          <a:p>
            <a:pPr>
              <a:buClr>
                <a:srgbClr val="0070C0"/>
              </a:buClr>
              <a:buFont typeface="Wingdings" pitchFamily="2" charset="2"/>
              <a:buChar char="ü"/>
            </a:pPr>
            <a:r>
              <a:rPr lang="en-US" sz="1600" dirty="0">
                <a:latin typeface="Arial Narrow" pitchFamily="34" charset="0"/>
              </a:rPr>
              <a:t>Although nine types of cardiac </a:t>
            </a:r>
            <a:r>
              <a:rPr lang="en-US" sz="1600" dirty="0" err="1">
                <a:latin typeface="Arial Narrow" pitchFamily="34" charset="0"/>
              </a:rPr>
              <a:t>amyloidosis</a:t>
            </a:r>
            <a:r>
              <a:rPr lang="en-US" sz="1600" dirty="0">
                <a:latin typeface="Arial Narrow" pitchFamily="34" charset="0"/>
              </a:rPr>
              <a:t> are known, AL and </a:t>
            </a:r>
            <a:r>
              <a:rPr lang="en-US" sz="1600" dirty="0" err="1">
                <a:latin typeface="Arial Narrow" pitchFamily="34" charset="0"/>
              </a:rPr>
              <a:t>ATTR</a:t>
            </a:r>
            <a:r>
              <a:rPr lang="en-US" sz="1600" dirty="0">
                <a:latin typeface="Arial Narrow" pitchFamily="34" charset="0"/>
              </a:rPr>
              <a:t> currently account  for the vast majority of cardiac </a:t>
            </a:r>
            <a:r>
              <a:rPr lang="en-US" sz="1600" dirty="0" err="1">
                <a:latin typeface="Arial Narrow" pitchFamily="34" charset="0"/>
              </a:rPr>
              <a:t>amyloidosis</a:t>
            </a:r>
            <a:r>
              <a:rPr lang="en-US" sz="1600" dirty="0">
                <a:latin typeface="Arial Narrow" pitchFamily="34" charset="0"/>
              </a:rPr>
              <a:t>.</a:t>
            </a:r>
          </a:p>
          <a:p>
            <a:pPr>
              <a:buClr>
                <a:srgbClr val="0070C0"/>
              </a:buClr>
              <a:buFont typeface="Wingdings" pitchFamily="2" charset="2"/>
              <a:buChar char="ü"/>
            </a:pPr>
            <a:r>
              <a:rPr lang="en-US" sz="1600" dirty="0">
                <a:latin typeface="Arial Narrow" pitchFamily="34" charset="0"/>
              </a:rPr>
              <a:t>Both invasive and non-invasive diagnostic criteria are accepted to diagnose cardiac </a:t>
            </a:r>
            <a:r>
              <a:rPr lang="en-US" sz="1600" dirty="0" err="1">
                <a:latin typeface="Arial Narrow" pitchFamily="34" charset="0"/>
              </a:rPr>
              <a:t>amyloidosis</a:t>
            </a:r>
            <a:r>
              <a:rPr lang="en-US" sz="1600" dirty="0">
                <a:latin typeface="Arial Narrow" pitchFamily="34" charset="0"/>
              </a:rPr>
              <a:t>. While invasive diagnostic criteria apply to all forms of cardiac </a:t>
            </a:r>
            <a:r>
              <a:rPr lang="en-US" sz="1600" dirty="0" err="1">
                <a:latin typeface="Arial Narrow" pitchFamily="34" charset="0"/>
              </a:rPr>
              <a:t>amyloidosis</a:t>
            </a:r>
            <a:r>
              <a:rPr lang="en-US" sz="1600" dirty="0">
                <a:latin typeface="Arial Narrow" pitchFamily="34" charset="0"/>
              </a:rPr>
              <a:t>, non-invasive criteria are accepted only for </a:t>
            </a:r>
            <a:r>
              <a:rPr lang="en-US" sz="1600" dirty="0" err="1">
                <a:latin typeface="Arial Narrow" pitchFamily="34" charset="0"/>
              </a:rPr>
              <a:t>ATTR</a:t>
            </a:r>
            <a:r>
              <a:rPr lang="en-US" sz="1600" dirty="0">
                <a:latin typeface="Arial Narrow" pitchFamily="34" charset="0"/>
              </a:rPr>
              <a:t>.</a:t>
            </a:r>
          </a:p>
          <a:p>
            <a:pPr>
              <a:buClr>
                <a:srgbClr val="0070C0"/>
              </a:buClr>
              <a:buFont typeface="Wingdings" pitchFamily="2" charset="2"/>
              <a:buChar char="ü"/>
            </a:pPr>
            <a:r>
              <a:rPr lang="en-US" sz="1600" dirty="0">
                <a:latin typeface="Arial Narrow" pitchFamily="34" charset="0"/>
              </a:rPr>
              <a:t>Cardiac </a:t>
            </a:r>
            <a:r>
              <a:rPr lang="en-US" sz="1600" dirty="0" err="1">
                <a:latin typeface="Arial Narrow" pitchFamily="34" charset="0"/>
              </a:rPr>
              <a:t>amyloidosis</a:t>
            </a:r>
            <a:r>
              <a:rPr lang="en-US" sz="1600" dirty="0">
                <a:latin typeface="Arial Narrow" pitchFamily="34" charset="0"/>
              </a:rPr>
              <a:t> should be considered in patients with increased wall thickness in the presence of cardiac or </a:t>
            </a:r>
            <a:r>
              <a:rPr lang="en-US" sz="1600" dirty="0" err="1">
                <a:latin typeface="Arial Narrow" pitchFamily="34" charset="0"/>
              </a:rPr>
              <a:t>extracardiac</a:t>
            </a:r>
            <a:r>
              <a:rPr lang="en-US" sz="1600" dirty="0">
                <a:latin typeface="Arial Narrow" pitchFamily="34" charset="0"/>
              </a:rPr>
              <a:t> red flags and/or in specific clinical situations.</a:t>
            </a:r>
          </a:p>
          <a:p>
            <a:pPr>
              <a:spcBef>
                <a:spcPts val="0"/>
              </a:spcBef>
              <a:buClr>
                <a:srgbClr val="0070C0"/>
              </a:buClr>
              <a:buFont typeface="Wingdings" pitchFamily="2" charset="2"/>
              <a:buChar char="ü"/>
            </a:pPr>
            <a:r>
              <a:rPr lang="en-US" sz="1600" dirty="0">
                <a:latin typeface="Arial Narrow" pitchFamily="34" charset="0"/>
              </a:rPr>
              <a:t>A diagnostic algorithm based initially on the use of bone </a:t>
            </a:r>
            <a:r>
              <a:rPr lang="en-US" sz="1600" dirty="0" err="1">
                <a:latin typeface="Arial Narrow" pitchFamily="34" charset="0"/>
              </a:rPr>
              <a:t>scintigraphy</a:t>
            </a:r>
            <a:r>
              <a:rPr lang="en-US" sz="1600" dirty="0">
                <a:latin typeface="Arial Narrow" pitchFamily="34" charset="0"/>
              </a:rPr>
              <a:t> coupled to assessment for monoclonal proteins allows appropriate diagnosis in patients with suggestive signs/symptoms.</a:t>
            </a:r>
          </a:p>
          <a:p>
            <a:pPr>
              <a:buClr>
                <a:srgbClr val="0070C0"/>
              </a:buClr>
              <a:buFont typeface="Wingdings" pitchFamily="2" charset="2"/>
              <a:buChar char="ü"/>
            </a:pPr>
            <a:r>
              <a:rPr lang="en-US" sz="1600" dirty="0">
                <a:latin typeface="Arial Narrow" pitchFamily="34" charset="0"/>
              </a:rPr>
              <a:t>Management of cardiac </a:t>
            </a:r>
            <a:r>
              <a:rPr lang="en-US" sz="1600" dirty="0" err="1">
                <a:latin typeface="Arial Narrow" pitchFamily="34" charset="0"/>
              </a:rPr>
              <a:t>amyloidosis</a:t>
            </a:r>
            <a:r>
              <a:rPr lang="en-US" sz="1600" dirty="0">
                <a:latin typeface="Arial Narrow" pitchFamily="34" charset="0"/>
              </a:rPr>
              <a:t> involves treatment and prevention of complications, and halting or delaying </a:t>
            </a:r>
            <a:r>
              <a:rPr lang="en-US" sz="1600" dirty="0" err="1">
                <a:latin typeface="Arial Narrow" pitchFamily="34" charset="0"/>
              </a:rPr>
              <a:t>amyloid</a:t>
            </a:r>
            <a:r>
              <a:rPr lang="en-US" sz="1600" dirty="0">
                <a:latin typeface="Arial Narrow" pitchFamily="34" charset="0"/>
              </a:rPr>
              <a:t> deposition by specific treatments.</a:t>
            </a:r>
          </a:p>
          <a:p>
            <a:pPr>
              <a:buClr>
                <a:srgbClr val="0070C0"/>
              </a:buClr>
              <a:buFont typeface="Wingdings" pitchFamily="2" charset="2"/>
              <a:buChar char="ü"/>
            </a:pPr>
            <a:r>
              <a:rPr lang="en-US" sz="1600" dirty="0">
                <a:latin typeface="Arial Narrow" pitchFamily="34" charset="0"/>
              </a:rPr>
              <a:t>Specific pharmacologic treatments available for </a:t>
            </a:r>
            <a:r>
              <a:rPr lang="en-US" sz="1600" dirty="0" err="1">
                <a:latin typeface="Arial Narrow" pitchFamily="34" charset="0"/>
              </a:rPr>
              <a:t>ATTR</a:t>
            </a:r>
            <a:r>
              <a:rPr lang="en-US" sz="1600" dirty="0">
                <a:latin typeface="Arial Narrow" pitchFamily="34" charset="0"/>
              </a:rPr>
              <a:t> </a:t>
            </a:r>
            <a:r>
              <a:rPr lang="en-US" sz="1600" dirty="0" err="1">
                <a:latin typeface="Arial Narrow" pitchFamily="34" charset="0"/>
              </a:rPr>
              <a:t>amyloidosis</a:t>
            </a:r>
            <a:r>
              <a:rPr lang="en-US" sz="1600" dirty="0">
                <a:latin typeface="Arial Narrow" pitchFamily="34" charset="0"/>
              </a:rPr>
              <a:t> include stabilizing molecules (</a:t>
            </a:r>
            <a:r>
              <a:rPr lang="en-US" sz="1600" dirty="0" err="1">
                <a:latin typeface="Arial Narrow" pitchFamily="34" charset="0"/>
              </a:rPr>
              <a:t>tafamidis</a:t>
            </a:r>
            <a:r>
              <a:rPr lang="en-US" sz="1600" dirty="0">
                <a:latin typeface="Arial Narrow" pitchFamily="34" charset="0"/>
              </a:rPr>
              <a:t>) and genetic silencers (</a:t>
            </a:r>
            <a:r>
              <a:rPr lang="en-US" sz="1600" dirty="0" err="1">
                <a:latin typeface="Arial Narrow" pitchFamily="34" charset="0"/>
              </a:rPr>
              <a:t>patisiran</a:t>
            </a:r>
            <a:r>
              <a:rPr lang="en-US" sz="1600" dirty="0">
                <a:latin typeface="Arial Narrow" pitchFamily="34" charset="0"/>
              </a:rPr>
              <a:t> and </a:t>
            </a:r>
            <a:r>
              <a:rPr lang="en-US" sz="1600" dirty="0" err="1">
                <a:latin typeface="Arial Narrow" pitchFamily="34" charset="0"/>
              </a:rPr>
              <a:t>inotersen</a:t>
            </a:r>
            <a:r>
              <a:rPr lang="en-US" sz="1600" dirty="0">
                <a:latin typeface="Arial Narrow" pitchFamily="34" charset="0"/>
              </a:rPr>
              <a:t>).</a:t>
            </a:r>
          </a:p>
          <a:p>
            <a:pPr>
              <a:buClr>
                <a:srgbClr val="0070C0"/>
              </a:buClr>
              <a:buFont typeface="Wingdings" pitchFamily="2" charset="2"/>
              <a:buChar char="ü"/>
            </a:pPr>
            <a:r>
              <a:rPr lang="en-US" sz="1600" dirty="0" err="1">
                <a:latin typeface="Arial Narrow" pitchFamily="34" charset="0"/>
              </a:rPr>
              <a:t>Tafamidis</a:t>
            </a:r>
            <a:r>
              <a:rPr lang="en-US" sz="1600" dirty="0">
                <a:latin typeface="Arial Narrow" pitchFamily="34" charset="0"/>
              </a:rPr>
              <a:t> is currently the only drug that has shown efficacy in a randomized trial in patients with </a:t>
            </a:r>
            <a:r>
              <a:rPr lang="en-US" sz="1600" dirty="0" err="1">
                <a:latin typeface="Arial Narrow" pitchFamily="34" charset="0"/>
              </a:rPr>
              <a:t>ATTRwt</a:t>
            </a:r>
            <a:r>
              <a:rPr lang="en-US" sz="1600" dirty="0">
                <a:latin typeface="Arial Narrow" pitchFamily="34" charset="0"/>
              </a:rPr>
              <a:t> and </a:t>
            </a:r>
            <a:r>
              <a:rPr lang="en-US" sz="1600" dirty="0" err="1">
                <a:latin typeface="Arial Narrow" pitchFamily="34" charset="0"/>
              </a:rPr>
              <a:t>ATTRv</a:t>
            </a:r>
            <a:r>
              <a:rPr lang="en-US" sz="1600" dirty="0">
                <a:latin typeface="Arial Narrow" pitchFamily="34" charset="0"/>
              </a:rPr>
              <a:t> with </a:t>
            </a:r>
            <a:r>
              <a:rPr lang="en-US" sz="1600" dirty="0" err="1">
                <a:latin typeface="Arial Narrow" pitchFamily="34" charset="0"/>
              </a:rPr>
              <a:t>cardiomyopathy</a:t>
            </a:r>
            <a:r>
              <a:rPr lang="en-US" sz="1600" dirty="0">
                <a:latin typeface="Arial Narrow" pitchFamily="34" charset="0"/>
              </a:rPr>
              <a:t>, and should be considered in patients with reasonable expected survival.</a:t>
            </a:r>
          </a:p>
          <a:p>
            <a:pPr>
              <a:buClr>
                <a:srgbClr val="0070C0"/>
              </a:buClr>
              <a:buFont typeface="Wingdings" pitchFamily="2" charset="2"/>
              <a:buChar char="ü"/>
            </a:pPr>
            <a:endParaRPr lang="en-US" sz="1600" dirty="0">
              <a:latin typeface="Arial Narrow" pitchFamily="34" charset="0"/>
            </a:endParaRPr>
          </a:p>
          <a:p>
            <a:pPr>
              <a:buClr>
                <a:srgbClr val="0070C0"/>
              </a:buClr>
              <a:buFont typeface="Wingdings" pitchFamily="2" charset="2"/>
              <a:buChar char="ü"/>
            </a:pPr>
            <a:endParaRPr lang="ru-RU" sz="1600" dirty="0">
              <a:latin typeface="Arial Narrow" pitchFamily="34" charset="0"/>
            </a:endParaRPr>
          </a:p>
        </p:txBody>
      </p:sp>
      <p:pic>
        <p:nvPicPr>
          <p:cNvPr id="4" name="Picture 2"/>
          <p:cNvPicPr>
            <a:picLocks noChangeAspect="1" noChangeArrowheads="1"/>
          </p:cNvPicPr>
          <p:nvPr/>
        </p:nvPicPr>
        <p:blipFill>
          <a:blip r:embed="rId2" cstate="print"/>
          <a:srcRect t="15788" b="26316"/>
          <a:stretch>
            <a:fillRect/>
          </a:stretch>
        </p:blipFill>
        <p:spPr bwMode="auto">
          <a:xfrm>
            <a:off x="142844" y="107139"/>
            <a:ext cx="1285884" cy="535785"/>
          </a:xfrm>
          <a:prstGeom prst="rect">
            <a:avLst/>
          </a:prstGeom>
          <a:noFill/>
          <a:ln w="9525">
            <a:noFill/>
            <a:miter lim="800000"/>
            <a:headEnd/>
            <a:tailEnd/>
          </a:ln>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15788" b="26316"/>
          <a:stretch>
            <a:fillRect/>
          </a:stretch>
        </p:blipFill>
        <p:spPr bwMode="auto">
          <a:xfrm>
            <a:off x="142844" y="107139"/>
            <a:ext cx="1285884" cy="535785"/>
          </a:xfrm>
          <a:prstGeom prst="rect">
            <a:avLst/>
          </a:prstGeom>
          <a:noFill/>
          <a:ln w="9525">
            <a:noFill/>
            <a:miter lim="800000"/>
            <a:headEnd/>
            <a:tailEnd/>
          </a:ln>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
        <p:nvSpPr>
          <p:cNvPr id="6" name="Содержимое 5"/>
          <p:cNvSpPr>
            <a:spLocks noGrp="1"/>
          </p:cNvSpPr>
          <p:nvPr>
            <p:ph idx="1"/>
          </p:nvPr>
        </p:nvSpPr>
        <p:spPr/>
        <p:txBody>
          <a:bodyPr/>
          <a:lstStyle/>
          <a:p>
            <a:pPr>
              <a:buNone/>
            </a:pPr>
            <a:r>
              <a:rPr lang="en-US" dirty="0">
                <a:solidFill>
                  <a:schemeClr val="accent1">
                    <a:lumMod val="75000"/>
                  </a:schemeClr>
                </a:solidFill>
              </a:rPr>
              <a:t>Thank you for your attention!</a:t>
            </a:r>
            <a:endParaRPr lang="ru-RU" dirty="0">
              <a:solidFill>
                <a:schemeClr val="accent1">
                  <a:lumMod val="75000"/>
                </a:schemeClr>
              </a:solidFill>
            </a:endParaRPr>
          </a:p>
        </p:txBody>
      </p:sp>
      <p:sp>
        <p:nvSpPr>
          <p:cNvPr id="7" name="Заголовок 6"/>
          <p:cNvSpPr>
            <a:spLocks noGrp="1"/>
          </p:cNvSpPr>
          <p:nvPr>
            <p:ph type="title"/>
          </p:nvPr>
        </p:nvSpPr>
        <p:spPr/>
        <p:txBody>
          <a:bodyPr/>
          <a:lstStyle/>
          <a:p>
            <a:endParaRPr lang="ru-RU"/>
          </a:p>
        </p:txBody>
      </p:sp>
      <p:pic>
        <p:nvPicPr>
          <p:cNvPr id="8" name="Picture 2" descr="https://encrypted-tbn3.gstatic.com/images?q=tbn:ANd9GcRvwI5acBW2V_7ctMDkTTOjd_alzlkq6VZkENbqWW67PPR0EAalfg">
            <a:hlinkClick r:id="rId4"/>
          </p:cNvPr>
          <p:cNvPicPr>
            <a:picLocks noChangeAspect="1" noChangeArrowheads="1"/>
          </p:cNvPicPr>
          <p:nvPr/>
        </p:nvPicPr>
        <p:blipFill>
          <a:blip r:embed="rId5" cstate="print"/>
          <a:srcRect/>
          <a:stretch>
            <a:fillRect/>
          </a:stretch>
        </p:blipFill>
        <p:spPr bwMode="auto">
          <a:xfrm>
            <a:off x="6444208" y="1275606"/>
            <a:ext cx="2554635" cy="19442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60718"/>
            <a:ext cx="7158030" cy="857250"/>
          </a:xfrm>
        </p:spPr>
        <p:txBody>
          <a:bodyPr>
            <a:noAutofit/>
          </a:bodyPr>
          <a:lstStyle/>
          <a:p>
            <a:r>
              <a:rPr lang="en-US" sz="2200" b="1" dirty="0">
                <a:solidFill>
                  <a:schemeClr val="accent1">
                    <a:lumMod val="75000"/>
                  </a:schemeClr>
                </a:solidFill>
                <a:latin typeface="Arial Narrow" pitchFamily="34" charset="0"/>
              </a:rPr>
              <a:t>Diagnosis and treatment of cardiac </a:t>
            </a:r>
            <a:r>
              <a:rPr lang="en-US" sz="2200" b="1" dirty="0" err="1">
                <a:solidFill>
                  <a:schemeClr val="accent1">
                    <a:lumMod val="75000"/>
                  </a:schemeClr>
                </a:solidFill>
                <a:latin typeface="Arial Narrow" pitchFamily="34" charset="0"/>
              </a:rPr>
              <a:t>amyloidosis</a:t>
            </a:r>
            <a:r>
              <a:rPr lang="en-US" sz="2200" b="1" dirty="0">
                <a:solidFill>
                  <a:schemeClr val="accent1">
                    <a:lumMod val="75000"/>
                  </a:schemeClr>
                </a:solidFill>
                <a:latin typeface="Arial Narrow" pitchFamily="34" charset="0"/>
              </a:rPr>
              <a:t>: a position statement of the ESC Working Group on Myocardial and Pericardial Diseases, 2021.</a:t>
            </a:r>
            <a:endParaRPr lang="ru-RU" sz="2200" dirty="0">
              <a:solidFill>
                <a:schemeClr val="accent1">
                  <a:lumMod val="75000"/>
                </a:schemeClr>
              </a:solidFill>
              <a:latin typeface="Arial Narrow" pitchFamily="34" charset="0"/>
            </a:endParaRPr>
          </a:p>
        </p:txBody>
      </p:sp>
      <p:pic>
        <p:nvPicPr>
          <p:cNvPr id="56322" name="Picture 2" descr="issue cover"/>
          <p:cNvPicPr>
            <a:picLocks noChangeAspect="1" noChangeArrowheads="1"/>
          </p:cNvPicPr>
          <p:nvPr/>
        </p:nvPicPr>
        <p:blipFill>
          <a:blip r:embed="rId2" cstate="print"/>
          <a:srcRect/>
          <a:stretch>
            <a:fillRect/>
          </a:stretch>
        </p:blipFill>
        <p:spPr bwMode="auto">
          <a:xfrm>
            <a:off x="1285852" y="1214428"/>
            <a:ext cx="6715172" cy="3652839"/>
          </a:xfrm>
          <a:prstGeom prst="rect">
            <a:avLst/>
          </a:prstGeom>
          <a:noFill/>
        </p:spPr>
      </p:pic>
      <p:sp>
        <p:nvSpPr>
          <p:cNvPr id="56324" name="AutoShape 4" descr="European Society of Cardiolog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European Society of Cardiolog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8" name="AutoShape 8" descr="European Society of Cardiolog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30" name="AutoShape 10" descr="European Society of Cardiolog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32" name="AutoShape 12" descr="European Society of Cardiolog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34" name="AutoShape 14" descr="European Society of Cardiolog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36" name="AutoShape 16" descr="European Society of Cardiolog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6338" name="Picture 18" descr="ESC logo "/>
          <p:cNvPicPr>
            <a:picLocks noChangeAspect="1" noChangeArrowheads="1"/>
          </p:cNvPicPr>
          <p:nvPr/>
        </p:nvPicPr>
        <p:blipFill>
          <a:blip r:embed="rId3" cstate="print"/>
          <a:srcRect/>
          <a:stretch>
            <a:fillRect/>
          </a:stretch>
        </p:blipFill>
        <p:spPr bwMode="auto">
          <a:xfrm>
            <a:off x="214282" y="857238"/>
            <a:ext cx="1428760" cy="482207"/>
          </a:xfrm>
          <a:prstGeom prst="rect">
            <a:avLst/>
          </a:prstGeom>
          <a:noFill/>
        </p:spPr>
      </p:pic>
      <p:sp>
        <p:nvSpPr>
          <p:cNvPr id="14" name="TextShape 2"/>
          <p:cNvSpPr txBox="1"/>
          <p:nvPr/>
        </p:nvSpPr>
        <p:spPr>
          <a:xfrm>
            <a:off x="3203848" y="4965367"/>
            <a:ext cx="5940152" cy="178133"/>
          </a:xfrm>
          <a:prstGeom prst="rect">
            <a:avLst/>
          </a:prstGeom>
          <a:noFill/>
          <a:ln>
            <a:noFill/>
          </a:ln>
        </p:spPr>
        <p:txBody>
          <a:bodyPr lIns="90000" tIns="45000" rIns="90000" bIns="45000"/>
          <a:lstStyle/>
          <a:p>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2050" name="Picture 2"/>
          <p:cNvPicPr>
            <a:picLocks noChangeAspect="1" noChangeArrowheads="1"/>
          </p:cNvPicPr>
          <p:nvPr/>
        </p:nvPicPr>
        <p:blipFill>
          <a:blip r:embed="rId4" cstate="print"/>
          <a:srcRect t="15788" b="26316"/>
          <a:stretch>
            <a:fillRect/>
          </a:stretch>
        </p:blipFill>
        <p:spPr bwMode="auto">
          <a:xfrm>
            <a:off x="0" y="107139"/>
            <a:ext cx="1285852" cy="535785"/>
          </a:xfrm>
          <a:prstGeom prst="rect">
            <a:avLst/>
          </a:prstGeom>
          <a:noFill/>
          <a:ln w="9525">
            <a:noFill/>
            <a:miter lim="800000"/>
            <a:headEnd/>
            <a:tailEnd/>
          </a:ln>
          <a:effectLst/>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2528" y="1"/>
            <a:ext cx="571472" cy="58934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r>
              <a:rPr lang="en-US" dirty="0" err="1"/>
              <a:t>Doxycycline</a:t>
            </a:r>
            <a:r>
              <a:rPr lang="en-US" dirty="0"/>
              <a:t> is a tetracycline antibiotic with demonstrated effectiveness in disrupting mature </a:t>
            </a:r>
            <a:r>
              <a:rPr lang="en-US" dirty="0" err="1"/>
              <a:t>amyloid</a:t>
            </a:r>
            <a:r>
              <a:rPr lang="en-US" dirty="0"/>
              <a:t> fibrils in mouse models.</a:t>
            </a:r>
            <a:r>
              <a:rPr lang="en-US" b="1" dirty="0">
                <a:hlinkClick r:id="rId2"/>
              </a:rPr>
              <a:t>83</a:t>
            </a:r>
            <a:r>
              <a:rPr lang="en-US" dirty="0"/>
              <a:t> </a:t>
            </a:r>
            <a:r>
              <a:rPr lang="en-US" dirty="0" err="1"/>
              <a:t>Tauroursodeoxycholic</a:t>
            </a:r>
            <a:r>
              <a:rPr lang="en-US" dirty="0"/>
              <a:t> acid is a bile acid with the ability to disrupt </a:t>
            </a:r>
            <a:r>
              <a:rPr lang="en-US" dirty="0" err="1"/>
              <a:t>prefibrillar</a:t>
            </a:r>
            <a:r>
              <a:rPr lang="en-US" dirty="0"/>
              <a:t> </a:t>
            </a:r>
            <a:r>
              <a:rPr lang="en-US" dirty="0" err="1"/>
              <a:t>amyloid</a:t>
            </a:r>
            <a:r>
              <a:rPr lang="en-US" dirty="0"/>
              <a:t> components. This combination has been studied in patients with </a:t>
            </a:r>
            <a:r>
              <a:rPr lang="en-US" dirty="0" err="1"/>
              <a:t>ATTR</a:t>
            </a:r>
            <a:r>
              <a:rPr lang="en-US" dirty="0"/>
              <a:t>-CA in 2 small open-label trials, with only 1 having results published. There was no progression in NT-</a:t>
            </a:r>
            <a:r>
              <a:rPr lang="en-US" dirty="0" err="1"/>
              <a:t>proBNP</a:t>
            </a:r>
            <a:r>
              <a:rPr lang="en-US" dirty="0"/>
              <a:t> or wall thickness in a cohort of 7 patients who completed 12 months of treatment.</a:t>
            </a:r>
            <a:r>
              <a:rPr lang="en-US" b="1" dirty="0">
                <a:hlinkClick r:id="rId2"/>
              </a:rPr>
              <a:t>84</a:t>
            </a:r>
            <a:r>
              <a:rPr lang="en-US" dirty="0"/>
              <a:t> These data are nonrandomized and hypothesis-generating, as adequate studies would need to be performed to evaluate this hypothesis further. Because there are currently no FDA-approved therapies for </a:t>
            </a:r>
            <a:r>
              <a:rPr lang="en-US" dirty="0" err="1"/>
              <a:t>ATTR</a:t>
            </a:r>
            <a:r>
              <a:rPr lang="en-US" dirty="0"/>
              <a:t>, patients may be offered this combination fully informed that the data are limited. (Note: </a:t>
            </a:r>
            <a:r>
              <a:rPr lang="en-US" dirty="0" err="1"/>
              <a:t>ursodiol</a:t>
            </a:r>
            <a:r>
              <a:rPr lang="en-US" dirty="0"/>
              <a:t> is substituted for </a:t>
            </a:r>
            <a:r>
              <a:rPr lang="en-US" dirty="0" err="1"/>
              <a:t>tauroursodeoxycholic</a:t>
            </a:r>
            <a:r>
              <a:rPr lang="en-US" dirty="0"/>
              <a:t> acid, which is not available in the United States.</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r>
              <a:rPr lang="en-US" dirty="0"/>
              <a:t>• Patients with AL </a:t>
            </a:r>
            <a:r>
              <a:rPr lang="en-US" dirty="0" err="1">
                <a:hlinkClick r:id="rId2" tooltip="Learn more about amyloidosis from ScienceDirect's AI-generated Topic Pages"/>
              </a:rPr>
              <a:t>amyloidosis</a:t>
            </a:r>
            <a:r>
              <a:rPr lang="en-US" dirty="0"/>
              <a:t> should be evaluated for </a:t>
            </a:r>
            <a:r>
              <a:rPr lang="en-US" dirty="0" err="1"/>
              <a:t>autologous</a:t>
            </a:r>
            <a:r>
              <a:rPr lang="en-US" dirty="0"/>
              <a:t> hematopoietic stem </a:t>
            </a:r>
            <a:r>
              <a:rPr lang="en-US" dirty="0">
                <a:hlinkClick r:id="rId3" tooltip="Learn more about cell transplantation from ScienceDirect's AI-generated Topic Pages"/>
              </a:rPr>
              <a:t>cell transplantation</a:t>
            </a:r>
            <a:r>
              <a:rPr lang="en-US" dirty="0"/>
              <a:t> (</a:t>
            </a:r>
            <a:r>
              <a:rPr lang="en-US" dirty="0" err="1"/>
              <a:t>HSCT</a:t>
            </a:r>
            <a:r>
              <a:rPr lang="en-US" dirty="0"/>
              <a:t>). Patients with good performance status, age under 70 and limited organ involvement are good candidates. </a:t>
            </a:r>
            <a:endParaRPr lang="ru-RU" dirty="0"/>
          </a:p>
          <a:p>
            <a:r>
              <a:rPr lang="en-US" dirty="0"/>
              <a:t>The goal of chemotherapy is to decrease the production of the </a:t>
            </a:r>
            <a:r>
              <a:rPr lang="en-US" dirty="0" err="1"/>
              <a:t>amyloidogenic</a:t>
            </a:r>
            <a:r>
              <a:rPr lang="en-US" dirty="0"/>
              <a:t> light chain with therapy directed at the </a:t>
            </a:r>
            <a:r>
              <a:rPr lang="en-US" dirty="0" err="1"/>
              <a:t>clonal</a:t>
            </a:r>
            <a:r>
              <a:rPr lang="en-US" dirty="0"/>
              <a:t> plasma cells.</a:t>
            </a:r>
          </a:p>
          <a:p>
            <a:r>
              <a:rPr lang="en-US" dirty="0"/>
              <a:t>•All agents used to treat </a:t>
            </a:r>
            <a:r>
              <a:rPr lang="en-US" dirty="0">
                <a:hlinkClick r:id="rId4" tooltip="Learn more about multiple myeloma from ScienceDirect's AI-generated Topic Pages"/>
              </a:rPr>
              <a:t>multiple myeloma</a:t>
            </a:r>
            <a:r>
              <a:rPr lang="en-US" dirty="0"/>
              <a:t> are effective against AL, including </a:t>
            </a:r>
            <a:r>
              <a:rPr lang="en-US" dirty="0" err="1"/>
              <a:t>melphalan</a:t>
            </a:r>
            <a:r>
              <a:rPr lang="en-US" dirty="0"/>
              <a:t>, and prednisone. </a:t>
            </a:r>
            <a:r>
              <a:rPr lang="en-US" dirty="0" err="1"/>
              <a:t>Immunomodulatory</a:t>
            </a:r>
            <a:r>
              <a:rPr lang="en-US" dirty="0"/>
              <a:t> compounds (</a:t>
            </a:r>
            <a:r>
              <a:rPr lang="en-US" dirty="0" err="1"/>
              <a:t>IMiDs</a:t>
            </a:r>
            <a:r>
              <a:rPr lang="en-US" dirty="0"/>
              <a:t>) such as thalidomide or </a:t>
            </a:r>
            <a:r>
              <a:rPr lang="en-US" dirty="0" err="1"/>
              <a:t>lenalidomide</a:t>
            </a:r>
            <a:r>
              <a:rPr lang="en-US" dirty="0"/>
              <a:t>, or </a:t>
            </a:r>
            <a:r>
              <a:rPr lang="en-US" dirty="0" err="1"/>
              <a:t>proteasome</a:t>
            </a:r>
            <a:r>
              <a:rPr lang="en-US" dirty="0"/>
              <a:t> inhibitors are also affected. Patients ineligible for </a:t>
            </a:r>
            <a:r>
              <a:rPr lang="en-US" dirty="0" err="1"/>
              <a:t>autologous</a:t>
            </a:r>
            <a:r>
              <a:rPr lang="en-US" dirty="0"/>
              <a:t> </a:t>
            </a:r>
            <a:r>
              <a:rPr lang="en-US" dirty="0" err="1">
                <a:hlinkClick r:id="rId3" tooltip="Learn more about HSCT from ScienceDirect's AI-generated Topic Pages"/>
              </a:rPr>
              <a:t>HSCT</a:t>
            </a:r>
            <a:r>
              <a:rPr lang="en-US" dirty="0"/>
              <a:t> should receive chemotherapy with </a:t>
            </a:r>
            <a:r>
              <a:rPr lang="en-US" dirty="0" err="1"/>
              <a:t>melphalan</a:t>
            </a:r>
            <a:r>
              <a:rPr lang="en-US" dirty="0"/>
              <a:t>- or </a:t>
            </a:r>
            <a:r>
              <a:rPr lang="en-US" dirty="0" err="1"/>
              <a:t>bortezomib</a:t>
            </a:r>
            <a:r>
              <a:rPr lang="en-US" dirty="0"/>
              <a:t>-based </a:t>
            </a:r>
            <a:r>
              <a:rPr lang="en-US" dirty="0" err="1"/>
              <a:t>regimens.Table</a:t>
            </a:r>
            <a:r>
              <a:rPr lang="en-US" dirty="0"/>
              <a:t> E4 summarizes major treatment options for </a:t>
            </a:r>
            <a:r>
              <a:rPr lang="en-US" dirty="0" err="1"/>
              <a:t>amyloidosis</a:t>
            </a:r>
            <a:r>
              <a:rPr lang="en-US" dirty="0"/>
              <a:t>.</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58370" name="Picture 2" descr="An external file that holds a picture, illustration, etc.&#10;Object name is nihms-1535980-f0001.jpg"/>
          <p:cNvPicPr>
            <a:picLocks noChangeAspect="1" noChangeArrowheads="1"/>
          </p:cNvPicPr>
          <p:nvPr/>
        </p:nvPicPr>
        <p:blipFill>
          <a:blip r:embed="rId2" cstate="print"/>
          <a:srcRect/>
          <a:stretch>
            <a:fillRect/>
          </a:stretch>
        </p:blipFill>
        <p:spPr bwMode="auto">
          <a:xfrm>
            <a:off x="214282" y="642924"/>
            <a:ext cx="7620000" cy="1693070"/>
          </a:xfrm>
          <a:prstGeom prst="rect">
            <a:avLst/>
          </a:prstGeom>
          <a:noFill/>
        </p:spPr>
      </p:pic>
      <p:sp>
        <p:nvSpPr>
          <p:cNvPr id="5" name="Прямоугольник 4"/>
          <p:cNvSpPr/>
          <p:nvPr/>
        </p:nvSpPr>
        <p:spPr>
          <a:xfrm>
            <a:off x="683568" y="2733768"/>
            <a:ext cx="4572000" cy="3416320"/>
          </a:xfrm>
          <a:prstGeom prst="rect">
            <a:avLst/>
          </a:prstGeom>
        </p:spPr>
        <p:txBody>
          <a:bodyPr>
            <a:spAutoFit/>
          </a:bodyPr>
          <a:lstStyle/>
          <a:p>
            <a:r>
              <a:rPr lang="en-US" dirty="0" err="1"/>
              <a:t>ATTRm</a:t>
            </a:r>
            <a:r>
              <a:rPr lang="en-US" dirty="0"/>
              <a:t> is considered rare and is transmitted in an </a:t>
            </a:r>
            <a:r>
              <a:rPr lang="en-US" dirty="0" err="1"/>
              <a:t>autosomal</a:t>
            </a:r>
            <a:r>
              <a:rPr lang="en-US" dirty="0"/>
              <a:t>-dominant manner and with variable </a:t>
            </a:r>
            <a:r>
              <a:rPr lang="en-US" dirty="0" err="1"/>
              <a:t>penetrance</a:t>
            </a:r>
            <a:r>
              <a:rPr lang="en-US" dirty="0"/>
              <a:t>. Certain variants typically result in CM, whereas others typically result in </a:t>
            </a:r>
            <a:r>
              <a:rPr lang="en-US" dirty="0" err="1"/>
              <a:t>polyneuropathy</a:t>
            </a:r>
            <a:r>
              <a:rPr lang="en-US" dirty="0"/>
              <a:t> (</a:t>
            </a:r>
            <a:r>
              <a:rPr lang="en-US" dirty="0" err="1"/>
              <a:t>PN</a:t>
            </a:r>
            <a:r>
              <a:rPr lang="en-US" dirty="0"/>
              <a:t>), although CM and </a:t>
            </a:r>
            <a:r>
              <a:rPr lang="en-US" dirty="0" err="1"/>
              <a:t>PN</a:t>
            </a:r>
            <a:r>
              <a:rPr lang="en-US" dirty="0"/>
              <a:t> manifestations may overlap (</a:t>
            </a:r>
            <a:r>
              <a:rPr lang="en-US" u="sng" dirty="0">
                <a:hlinkClick r:id="rId3"/>
              </a:rPr>
              <a:t>Figure 1</a:t>
            </a:r>
            <a:r>
              <a:rPr lang="en-US" dirty="0"/>
              <a:t>). The prevalence of CM among persons with </a:t>
            </a:r>
            <a:r>
              <a:rPr lang="en-US" dirty="0" err="1"/>
              <a:t>ATTRm</a:t>
            </a:r>
            <a:r>
              <a:rPr lang="en-US" dirty="0"/>
              <a:t> is estimated at approximately 40,000 of the 50,000 persons with </a:t>
            </a:r>
            <a:r>
              <a:rPr lang="en-US" dirty="0" err="1"/>
              <a:t>ATTRm</a:t>
            </a:r>
            <a:r>
              <a:rPr lang="en-US" dirty="0"/>
              <a:t> globally,</a:t>
            </a:r>
            <a:r>
              <a:rPr lang="en-US" u="sng" baseline="30000" dirty="0">
                <a:hlinkClick r:id="rId4"/>
              </a:rPr>
              <a:t>4</a:t>
            </a:r>
            <a:r>
              <a:rPr lang="en-US" dirty="0"/>
              <a:t> but this may be an underestimate.</a:t>
            </a:r>
            <a:endParaRPr lang="ru-RU" dirty="0"/>
          </a:p>
        </p:txBody>
      </p:sp>
      <p:sp>
        <p:nvSpPr>
          <p:cNvPr id="6" name="Прямоугольник 5"/>
          <p:cNvSpPr/>
          <p:nvPr/>
        </p:nvSpPr>
        <p:spPr>
          <a:xfrm>
            <a:off x="5292080" y="411511"/>
            <a:ext cx="6174432" cy="5909310"/>
          </a:xfrm>
          <a:prstGeom prst="rect">
            <a:avLst/>
          </a:prstGeom>
        </p:spPr>
        <p:txBody>
          <a:bodyPr wrap="square">
            <a:spAutoFit/>
          </a:bodyPr>
          <a:lstStyle/>
          <a:p>
            <a:r>
              <a:rPr lang="en-US" b="1" dirty="0"/>
              <a:t>Expert Consensus Recommendations for the Suspicion and Diagnosis of </a:t>
            </a:r>
            <a:r>
              <a:rPr lang="en-US" b="1" dirty="0" err="1"/>
              <a:t>Transthyretin</a:t>
            </a:r>
            <a:r>
              <a:rPr lang="en-US" b="1" dirty="0"/>
              <a:t> Cardiac </a:t>
            </a:r>
            <a:r>
              <a:rPr lang="en-US" b="1" dirty="0" err="1"/>
              <a:t>Amyloidosis</a:t>
            </a:r>
            <a:endParaRPr lang="en-US" b="1" dirty="0"/>
          </a:p>
          <a:p>
            <a:r>
              <a:rPr lang="en-US" b="1" dirty="0">
                <a:hlinkClick r:id="rId5" tooltip="Mathew S. Maurer"/>
              </a:rPr>
              <a:t>Mathew S. Maurer</a:t>
            </a:r>
            <a:r>
              <a:rPr lang="en-US" dirty="0"/>
              <a:t>,</a:t>
            </a:r>
          </a:p>
          <a:p>
            <a:r>
              <a:rPr lang="en-US" dirty="0"/>
              <a:t> </a:t>
            </a:r>
            <a:r>
              <a:rPr lang="en-US" b="1" dirty="0" err="1">
                <a:hlinkClick r:id="rId5" tooltip="Sabahat Bokhari"/>
              </a:rPr>
              <a:t>Sabahat</a:t>
            </a:r>
            <a:r>
              <a:rPr lang="en-US" b="1" dirty="0">
                <a:hlinkClick r:id="rId5" tooltip="Sabahat Bokhari"/>
              </a:rPr>
              <a:t> </a:t>
            </a:r>
            <a:r>
              <a:rPr lang="en-US" b="1" dirty="0" err="1">
                <a:hlinkClick r:id="rId5" tooltip="Sabahat Bokhari"/>
              </a:rPr>
              <a:t>Bokhari</a:t>
            </a:r>
            <a:r>
              <a:rPr lang="en-US" dirty="0"/>
              <a:t>,</a:t>
            </a:r>
          </a:p>
          <a:p>
            <a:r>
              <a:rPr lang="en-US" dirty="0"/>
              <a:t> </a:t>
            </a:r>
            <a:r>
              <a:rPr lang="en-US" b="1" dirty="0" err="1">
                <a:hlinkClick r:id="rId5" tooltip="Thibaud Damy"/>
              </a:rPr>
              <a:t>Thibaud</a:t>
            </a:r>
            <a:r>
              <a:rPr lang="en-US" b="1" dirty="0">
                <a:hlinkClick r:id="rId5" tooltip="Thibaud Damy"/>
              </a:rPr>
              <a:t> </a:t>
            </a:r>
            <a:r>
              <a:rPr lang="en-US" b="1" dirty="0" err="1">
                <a:hlinkClick r:id="rId5" tooltip="Thibaud Damy"/>
              </a:rPr>
              <a:t>Damy</a:t>
            </a:r>
            <a:r>
              <a:rPr lang="en-US" dirty="0"/>
              <a:t>,</a:t>
            </a:r>
          </a:p>
          <a:p>
            <a:r>
              <a:rPr lang="en-US" dirty="0"/>
              <a:t> </a:t>
            </a:r>
            <a:r>
              <a:rPr lang="en-US" b="1" dirty="0" err="1">
                <a:hlinkClick r:id="rId5" tooltip="Sharmila Dorbala"/>
              </a:rPr>
              <a:t>Sharmila</a:t>
            </a:r>
            <a:r>
              <a:rPr lang="en-US" b="1" dirty="0">
                <a:hlinkClick r:id="rId5" tooltip="Sharmila Dorbala"/>
              </a:rPr>
              <a:t> </a:t>
            </a:r>
            <a:r>
              <a:rPr lang="en-US" b="1" dirty="0" err="1">
                <a:hlinkClick r:id="rId5" tooltip="Sharmila Dorbala"/>
              </a:rPr>
              <a:t>Dorbala</a:t>
            </a:r>
            <a:r>
              <a:rPr lang="en-US" dirty="0"/>
              <a:t>,</a:t>
            </a:r>
          </a:p>
          <a:p>
            <a:r>
              <a:rPr lang="en-US" dirty="0"/>
              <a:t> </a:t>
            </a:r>
            <a:r>
              <a:rPr lang="en-US" b="1" dirty="0">
                <a:hlinkClick r:id="rId5" tooltip="Brian M. Drachman"/>
              </a:rPr>
              <a:t>Brian M. </a:t>
            </a:r>
            <a:r>
              <a:rPr lang="en-US" b="1" dirty="0" err="1">
                <a:hlinkClick r:id="rId5" tooltip="Brian M. Drachman"/>
              </a:rPr>
              <a:t>Drachman</a:t>
            </a:r>
            <a:r>
              <a:rPr lang="en-US" dirty="0"/>
              <a:t>,</a:t>
            </a:r>
          </a:p>
          <a:p>
            <a:r>
              <a:rPr lang="en-US" dirty="0"/>
              <a:t> </a:t>
            </a:r>
            <a:r>
              <a:rPr lang="en-US" b="1" dirty="0">
                <a:hlinkClick r:id="rId5" tooltip="Marianna Fontana"/>
              </a:rPr>
              <a:t>Marianna Fontana</a:t>
            </a:r>
            <a:r>
              <a:rPr lang="en-US" dirty="0"/>
              <a:t>,</a:t>
            </a:r>
          </a:p>
          <a:p>
            <a:r>
              <a:rPr lang="en-US" dirty="0"/>
              <a:t> </a:t>
            </a:r>
            <a:r>
              <a:rPr lang="en-US" b="1" dirty="0">
                <a:hlinkClick r:id="rId5" tooltip="Martha Grogan"/>
              </a:rPr>
              <a:t>Martha Grogan</a:t>
            </a:r>
            <a:r>
              <a:rPr lang="en-US" dirty="0"/>
              <a:t>,</a:t>
            </a:r>
          </a:p>
          <a:p>
            <a:r>
              <a:rPr lang="en-US" dirty="0"/>
              <a:t> </a:t>
            </a:r>
            <a:r>
              <a:rPr lang="en-US" b="1" dirty="0" err="1">
                <a:hlinkClick r:id="rId5" tooltip="Arnt V. Kristen"/>
              </a:rPr>
              <a:t>Arnt</a:t>
            </a:r>
            <a:r>
              <a:rPr lang="en-US" b="1" dirty="0">
                <a:hlinkClick r:id="rId5" tooltip="Arnt V. Kristen"/>
              </a:rPr>
              <a:t> V. Kristen</a:t>
            </a:r>
            <a:r>
              <a:rPr lang="en-US" dirty="0"/>
              <a:t>,</a:t>
            </a:r>
          </a:p>
          <a:p>
            <a:r>
              <a:rPr lang="en-US" dirty="0"/>
              <a:t> </a:t>
            </a:r>
            <a:r>
              <a:rPr lang="en-US" b="1" dirty="0">
                <a:hlinkClick r:id="rId5" tooltip="Isabelle Lousada"/>
              </a:rPr>
              <a:t>Isabelle </a:t>
            </a:r>
            <a:r>
              <a:rPr lang="en-US" b="1" dirty="0" err="1">
                <a:hlinkClick r:id="rId5" tooltip="Isabelle Lousada"/>
              </a:rPr>
              <a:t>Lousada</a:t>
            </a:r>
            <a:r>
              <a:rPr lang="en-US" dirty="0"/>
              <a:t>,</a:t>
            </a:r>
          </a:p>
          <a:p>
            <a:r>
              <a:rPr lang="en-US" dirty="0"/>
              <a:t> </a:t>
            </a:r>
            <a:r>
              <a:rPr lang="en-US" b="1" dirty="0">
                <a:hlinkClick r:id="rId5" tooltip="Jose Nativi-Nicolau"/>
              </a:rPr>
              <a:t>Jose </a:t>
            </a:r>
            <a:r>
              <a:rPr lang="en-US" b="1" dirty="0" err="1">
                <a:hlinkClick r:id="rId5" tooltip="Jose Nativi-Nicolau"/>
              </a:rPr>
              <a:t>Nativi-Nicolau</a:t>
            </a:r>
            <a:r>
              <a:rPr lang="en-US" dirty="0"/>
              <a:t>,</a:t>
            </a:r>
          </a:p>
          <a:p>
            <a:r>
              <a:rPr lang="en-US" dirty="0"/>
              <a:t> </a:t>
            </a:r>
            <a:r>
              <a:rPr lang="en-US" b="1" dirty="0">
                <a:hlinkClick r:id="rId5" tooltip="Candida Cristina Quarta"/>
              </a:rPr>
              <a:t>Candida Cristina </a:t>
            </a:r>
            <a:r>
              <a:rPr lang="en-US" b="1" dirty="0" err="1">
                <a:hlinkClick r:id="rId5" tooltip="Candida Cristina Quarta"/>
              </a:rPr>
              <a:t>Quarta</a:t>
            </a:r>
            <a:r>
              <a:rPr lang="en-US" dirty="0"/>
              <a:t>,</a:t>
            </a:r>
          </a:p>
          <a:p>
            <a:r>
              <a:rPr lang="en-US" dirty="0"/>
              <a:t> </a:t>
            </a:r>
            <a:r>
              <a:rPr lang="en-US" b="1" dirty="0">
                <a:hlinkClick r:id="rId5" tooltip="Claudio Rapezzi"/>
              </a:rPr>
              <a:t>Claudio </a:t>
            </a:r>
            <a:r>
              <a:rPr lang="en-US" b="1" dirty="0" err="1">
                <a:hlinkClick r:id="rId5" tooltip="Claudio Rapezzi"/>
              </a:rPr>
              <a:t>Rapezzi</a:t>
            </a:r>
            <a:r>
              <a:rPr lang="en-US" dirty="0"/>
              <a:t>,</a:t>
            </a:r>
          </a:p>
          <a:p>
            <a:r>
              <a:rPr lang="en-US" dirty="0"/>
              <a:t> </a:t>
            </a:r>
            <a:r>
              <a:rPr lang="en-US" b="1" dirty="0">
                <a:hlinkClick r:id="rId5" tooltip="Frederick L. Ruberg"/>
              </a:rPr>
              <a:t>Frederick L. Ruberg</a:t>
            </a:r>
            <a:r>
              <a:rPr lang="en-US" dirty="0"/>
              <a:t>,</a:t>
            </a:r>
          </a:p>
          <a:p>
            <a:r>
              <a:rPr lang="en-US" dirty="0"/>
              <a:t> </a:t>
            </a:r>
            <a:r>
              <a:rPr lang="en-US" b="1" dirty="0">
                <a:hlinkClick r:id="rId5" tooltip="Ronald Witteles"/>
              </a:rPr>
              <a:t>Ronald </a:t>
            </a:r>
            <a:r>
              <a:rPr lang="en-US" b="1" dirty="0" err="1">
                <a:hlinkClick r:id="rId5" tooltip="Ronald Witteles"/>
              </a:rPr>
              <a:t>Witteles</a:t>
            </a:r>
            <a:r>
              <a:rPr lang="en-US" dirty="0"/>
              <a:t> and</a:t>
            </a:r>
          </a:p>
          <a:p>
            <a:r>
              <a:rPr lang="en-US" dirty="0"/>
              <a:t> </a:t>
            </a:r>
            <a:r>
              <a:rPr lang="en-US" b="1" dirty="0" err="1">
                <a:hlinkClick r:id="rId5" tooltip="Giampaolo Merlini"/>
              </a:rPr>
              <a:t>Giampaolo</a:t>
            </a:r>
            <a:r>
              <a:rPr lang="en-US" b="1" dirty="0">
                <a:hlinkClick r:id="rId5" tooltip="Giampaolo Merlini"/>
              </a:rPr>
              <a:t> </a:t>
            </a:r>
            <a:r>
              <a:rPr lang="en-US" b="1" dirty="0" err="1">
                <a:hlinkClick r:id="rId5" tooltip="Giampaolo Merlini"/>
              </a:rPr>
              <a:t>Merlini</a:t>
            </a:r>
            <a:endParaRPr lang="en-US" dirty="0"/>
          </a:p>
          <a:p>
            <a:r>
              <a:rPr lang="en-US" b="1" dirty="0"/>
              <a:t>Originally published</a:t>
            </a:r>
            <a:r>
              <a:rPr lang="en-US" dirty="0"/>
              <a:t>4 Sep 2019</a:t>
            </a:r>
            <a:r>
              <a:rPr lang="en-US" dirty="0">
                <a:hlinkClick r:id="rId6"/>
              </a:rPr>
              <a:t>https://doi.org/10.1161/CIRCHEARTFAILURE.119.006075</a:t>
            </a:r>
            <a:r>
              <a:rPr lang="en-US" dirty="0"/>
              <a:t>Circulation: Heart Failure. 2019;12:e006075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500166" y="214296"/>
            <a:ext cx="6929486" cy="311073"/>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b="1" dirty="0">
                <a:solidFill>
                  <a:schemeClr val="accent1">
                    <a:lumMod val="75000"/>
                  </a:schemeClr>
                </a:solidFill>
                <a:latin typeface="Arial" charset="0"/>
                <a:ea typeface="msgothic" charset="0"/>
                <a:cs typeface="msgothic" charset="0"/>
              </a:rPr>
              <a:t>The classic hallmark of cardiac </a:t>
            </a:r>
            <a:r>
              <a:rPr lang="en-GB" sz="2400" b="1" dirty="0" err="1">
                <a:solidFill>
                  <a:schemeClr val="accent1">
                    <a:lumMod val="75000"/>
                  </a:schemeClr>
                </a:solidFill>
                <a:latin typeface="Arial" charset="0"/>
                <a:ea typeface="msgothic" charset="0"/>
                <a:cs typeface="msgothic" charset="0"/>
              </a:rPr>
              <a:t>amyloidosis</a:t>
            </a:r>
            <a:r>
              <a:rPr lang="en-GB" sz="2400" b="1" dirty="0">
                <a:solidFill>
                  <a:schemeClr val="accent1">
                    <a:lumMod val="75000"/>
                  </a:schemeClr>
                </a:solidFill>
                <a:latin typeface="Arial" charset="0"/>
                <a:ea typeface="msgothic" charset="0"/>
                <a:cs typeface="msgothic" charset="0"/>
              </a:rPr>
              <a:t> </a:t>
            </a:r>
          </a:p>
        </p:txBody>
      </p:sp>
      <p:sp>
        <p:nvSpPr>
          <p:cNvPr id="3076" name="Text Box 4"/>
          <p:cNvSpPr txBox="1">
            <a:spLocks noChangeArrowheads="1"/>
          </p:cNvSpPr>
          <p:nvPr/>
        </p:nvSpPr>
        <p:spPr bwMode="auto">
          <a:xfrm>
            <a:off x="4500562" y="4875626"/>
            <a:ext cx="4489744" cy="173898"/>
          </a:xfrm>
          <a:prstGeom prst="rect">
            <a:avLst/>
          </a:prstGeom>
          <a:noFill/>
          <a:ln w="9525">
            <a:noFill/>
            <a:round/>
            <a:headEnd/>
            <a:tailEnd/>
          </a:ln>
          <a:effectLst/>
        </p:spPr>
        <p:txBody>
          <a:bodyPr lIns="0" tIns="0" rIns="0" bIns="0"/>
          <a:lstStyle/>
          <a:p>
            <a:pPr algn="r">
              <a:tabLst>
                <a:tab pos="656650" algn="l"/>
                <a:tab pos="1313299" algn="l"/>
                <a:tab pos="1969949" algn="l"/>
                <a:tab pos="2626599" algn="l"/>
                <a:tab pos="3283248" algn="l"/>
              </a:tabLst>
            </a:pPr>
            <a:r>
              <a:rPr lang="en-GB" sz="1100" b="1" dirty="0">
                <a:solidFill>
                  <a:schemeClr val="accent1">
                    <a:lumMod val="75000"/>
                  </a:schemeClr>
                </a:solidFill>
                <a:latin typeface="Arial Narrow" pitchFamily="34" charset="0"/>
                <a:ea typeface="msgothic" charset="0"/>
                <a:cs typeface="msgothic" charset="0"/>
              </a:rPr>
              <a:t>Joseph P. Donnelly, and </a:t>
            </a:r>
            <a:r>
              <a:rPr lang="en-GB" sz="1100" b="1" dirty="0" err="1">
                <a:solidFill>
                  <a:schemeClr val="accent1">
                    <a:lumMod val="75000"/>
                  </a:schemeClr>
                </a:solidFill>
                <a:latin typeface="Arial Narrow" pitchFamily="34" charset="0"/>
                <a:ea typeface="msgothic" charset="0"/>
                <a:cs typeface="msgothic" charset="0"/>
              </a:rPr>
              <a:t>Mazen</a:t>
            </a:r>
            <a:r>
              <a:rPr lang="en-GB" sz="1100" b="1" dirty="0">
                <a:solidFill>
                  <a:schemeClr val="accent1">
                    <a:lumMod val="75000"/>
                  </a:schemeClr>
                </a:solidFill>
                <a:latin typeface="Arial Narrow" pitchFamily="34" charset="0"/>
                <a:ea typeface="msgothic" charset="0"/>
                <a:cs typeface="msgothic" charset="0"/>
              </a:rPr>
              <a:t> Hanna </a:t>
            </a:r>
            <a:r>
              <a:rPr lang="en-GB" sz="1100" b="1" dirty="0" err="1">
                <a:solidFill>
                  <a:schemeClr val="accent1">
                    <a:lumMod val="75000"/>
                  </a:schemeClr>
                </a:solidFill>
                <a:latin typeface="Arial Narrow" pitchFamily="34" charset="0"/>
                <a:ea typeface="msgothic" charset="0"/>
                <a:cs typeface="msgothic" charset="0"/>
              </a:rPr>
              <a:t>CCJM</a:t>
            </a:r>
            <a:r>
              <a:rPr lang="en-GB" sz="1100" b="1" dirty="0">
                <a:solidFill>
                  <a:schemeClr val="accent1">
                    <a:lumMod val="75000"/>
                  </a:schemeClr>
                </a:solidFill>
                <a:latin typeface="Arial Narrow" pitchFamily="34" charset="0"/>
                <a:ea typeface="msgothic" charset="0"/>
                <a:cs typeface="msgothic" charset="0"/>
              </a:rPr>
              <a:t> 2017;84:12-26</a:t>
            </a:r>
          </a:p>
        </p:txBody>
      </p:sp>
      <p:grpSp>
        <p:nvGrpSpPr>
          <p:cNvPr id="9" name="Группа 8"/>
          <p:cNvGrpSpPr/>
          <p:nvPr/>
        </p:nvGrpSpPr>
        <p:grpSpPr>
          <a:xfrm>
            <a:off x="285720" y="1285866"/>
            <a:ext cx="6961896" cy="3076846"/>
            <a:chOff x="1214414" y="1500174"/>
            <a:chExt cx="6961896" cy="4102461"/>
          </a:xfrm>
        </p:grpSpPr>
        <p:pic>
          <p:nvPicPr>
            <p:cNvPr id="3075" name="Picture 3"/>
            <p:cNvPicPr>
              <a:picLocks noChangeAspect="1" noChangeArrowheads="1"/>
            </p:cNvPicPr>
            <p:nvPr/>
          </p:nvPicPr>
          <p:blipFill>
            <a:blip r:embed="rId3" cstate="print">
              <a:lum bright="-19000" contrast="39000"/>
            </a:blip>
            <a:srcRect/>
            <a:stretch>
              <a:fillRect/>
            </a:stretch>
          </p:blipFill>
          <p:spPr bwMode="auto">
            <a:xfrm>
              <a:off x="3500430" y="1500174"/>
              <a:ext cx="4675880" cy="4102461"/>
            </a:xfrm>
            <a:prstGeom prst="rect">
              <a:avLst/>
            </a:prstGeom>
            <a:noFill/>
            <a:ln w="9525">
              <a:noFill/>
              <a:round/>
              <a:headEnd/>
              <a:tailEnd/>
            </a:ln>
            <a:effectLst/>
          </p:spPr>
        </p:pic>
        <p:sp>
          <p:nvSpPr>
            <p:cNvPr id="6" name="TextBox 5"/>
            <p:cNvSpPr txBox="1"/>
            <p:nvPr/>
          </p:nvSpPr>
          <p:spPr>
            <a:xfrm>
              <a:off x="1285852" y="1643050"/>
              <a:ext cx="714380" cy="492443"/>
            </a:xfrm>
            <a:prstGeom prst="rect">
              <a:avLst/>
            </a:prstGeom>
            <a:noFill/>
          </p:spPr>
          <p:txBody>
            <a:bodyPr wrap="square" rtlCol="0">
              <a:spAutoFit/>
            </a:bodyPr>
            <a:lstStyle/>
            <a:p>
              <a:r>
                <a:rPr lang="en-US" b="1" dirty="0" err="1">
                  <a:latin typeface="Arial" pitchFamily="34" charset="0"/>
                  <a:cs typeface="Arial" pitchFamily="34" charset="0"/>
                </a:rPr>
                <a:t>ECG</a:t>
              </a:r>
              <a:endParaRPr lang="ru-RU" b="1" dirty="0">
                <a:latin typeface="Arial" pitchFamily="34" charset="0"/>
                <a:cs typeface="Arial" pitchFamily="34" charset="0"/>
              </a:endParaRPr>
            </a:p>
          </p:txBody>
        </p:sp>
        <p:sp>
          <p:nvSpPr>
            <p:cNvPr id="8" name="Прямоугольник 7"/>
            <p:cNvSpPr/>
            <p:nvPr/>
          </p:nvSpPr>
          <p:spPr>
            <a:xfrm>
              <a:off x="1214414" y="3571876"/>
              <a:ext cx="2005677" cy="492443"/>
            </a:xfrm>
            <a:prstGeom prst="rect">
              <a:avLst/>
            </a:prstGeom>
          </p:spPr>
          <p:txBody>
            <a:bodyPr wrap="none">
              <a:spAutoFit/>
            </a:bodyPr>
            <a:lstStyle/>
            <a:p>
              <a:r>
                <a:rPr lang="en-GB" b="1" dirty="0">
                  <a:latin typeface="Arial" charset="0"/>
                  <a:ea typeface="msgothic" charset="0"/>
                  <a:cs typeface="msgothic" charset="0"/>
                </a:rPr>
                <a:t>Echocardiogram</a:t>
              </a:r>
              <a:endParaRPr lang="ru-RU" b="1" dirty="0"/>
            </a:p>
          </p:txBody>
        </p:sp>
      </p:grpSp>
      <p:pic>
        <p:nvPicPr>
          <p:cNvPr id="7" name="Picture 2"/>
          <p:cNvPicPr>
            <a:picLocks noChangeAspect="1" noChangeArrowheads="1"/>
          </p:cNvPicPr>
          <p:nvPr/>
        </p:nvPicPr>
        <p:blipFill>
          <a:blip r:embed="rId4" cstate="print"/>
          <a:srcRect t="15788" b="26316"/>
          <a:stretch>
            <a:fillRect/>
          </a:stretch>
        </p:blipFill>
        <p:spPr bwMode="auto">
          <a:xfrm>
            <a:off x="0" y="0"/>
            <a:ext cx="1285852" cy="535785"/>
          </a:xfrm>
          <a:prstGeom prst="rect">
            <a:avLst/>
          </a:prstGeom>
          <a:noFill/>
          <a:ln w="9525">
            <a:noFill/>
            <a:miter lim="800000"/>
            <a:headEnd/>
            <a:tailEnd/>
          </a:ln>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571604" y="107139"/>
            <a:ext cx="6786610" cy="642942"/>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b="1" dirty="0" err="1">
                <a:solidFill>
                  <a:schemeClr val="accent1">
                    <a:lumMod val="75000"/>
                  </a:schemeClr>
                </a:solidFill>
                <a:latin typeface="Arial" charset="0"/>
                <a:ea typeface="msgothic" charset="0"/>
                <a:cs typeface="msgothic" charset="0"/>
              </a:rPr>
              <a:t>Noninvasive</a:t>
            </a:r>
            <a:r>
              <a:rPr lang="en-GB" sz="2400" b="1" dirty="0">
                <a:solidFill>
                  <a:schemeClr val="accent1">
                    <a:lumMod val="75000"/>
                  </a:schemeClr>
                </a:solidFill>
                <a:latin typeface="Arial" charset="0"/>
                <a:ea typeface="msgothic" charset="0"/>
                <a:cs typeface="msgothic" charset="0"/>
              </a:rPr>
              <a:t> imaging for cardiac </a:t>
            </a:r>
            <a:r>
              <a:rPr lang="en-GB" sz="2400" b="1" dirty="0" err="1">
                <a:solidFill>
                  <a:schemeClr val="accent1">
                    <a:lumMod val="75000"/>
                  </a:schemeClr>
                </a:solidFill>
                <a:latin typeface="Arial" charset="0"/>
                <a:ea typeface="msgothic" charset="0"/>
                <a:cs typeface="msgothic" charset="0"/>
              </a:rPr>
              <a:t>amyloidosis</a:t>
            </a:r>
            <a:r>
              <a:rPr lang="en-GB" sz="2400" b="1" dirty="0">
                <a:solidFill>
                  <a:schemeClr val="accent1">
                    <a:lumMod val="75000"/>
                  </a:schemeClr>
                </a:solidFill>
                <a:latin typeface="Arial" charset="0"/>
                <a:ea typeface="msgothic" charset="0"/>
                <a:cs typeface="msgothic" charset="0"/>
              </a:rPr>
              <a:t> </a:t>
            </a:r>
          </a:p>
        </p:txBody>
      </p:sp>
      <p:pic>
        <p:nvPicPr>
          <p:cNvPr id="3075" name="Picture 3"/>
          <p:cNvPicPr>
            <a:picLocks noChangeAspect="1" noChangeArrowheads="1"/>
          </p:cNvPicPr>
          <p:nvPr/>
        </p:nvPicPr>
        <p:blipFill>
          <a:blip r:embed="rId3" cstate="print"/>
          <a:srcRect r="25088"/>
          <a:stretch>
            <a:fillRect/>
          </a:stretch>
        </p:blipFill>
        <p:spPr bwMode="auto">
          <a:xfrm>
            <a:off x="4572000" y="750081"/>
            <a:ext cx="4286280" cy="3536181"/>
          </a:xfrm>
          <a:prstGeom prst="rect">
            <a:avLst/>
          </a:prstGeom>
          <a:noFill/>
          <a:ln w="9525">
            <a:noFill/>
            <a:round/>
            <a:headEnd/>
            <a:tailEnd/>
          </a:ln>
          <a:effectLst/>
        </p:spPr>
      </p:pic>
      <p:sp>
        <p:nvSpPr>
          <p:cNvPr id="3076" name="Text Box 4"/>
          <p:cNvSpPr txBox="1">
            <a:spLocks noChangeArrowheads="1"/>
          </p:cNvSpPr>
          <p:nvPr/>
        </p:nvSpPr>
        <p:spPr bwMode="auto">
          <a:xfrm>
            <a:off x="4714876" y="4875625"/>
            <a:ext cx="4276000" cy="147911"/>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chemeClr val="accent1">
                    <a:lumMod val="75000"/>
                  </a:schemeClr>
                </a:solidFill>
                <a:latin typeface="Arial" charset="0"/>
                <a:ea typeface="msgothic" charset="0"/>
                <a:cs typeface="msgothic" charset="0"/>
              </a:rPr>
              <a:t>Joseph P. Donnelly, and </a:t>
            </a:r>
            <a:r>
              <a:rPr lang="en-GB" sz="1100" b="1" dirty="0" err="1">
                <a:solidFill>
                  <a:schemeClr val="accent1">
                    <a:lumMod val="75000"/>
                  </a:schemeClr>
                </a:solidFill>
                <a:latin typeface="Arial" charset="0"/>
                <a:ea typeface="msgothic" charset="0"/>
                <a:cs typeface="msgothic" charset="0"/>
              </a:rPr>
              <a:t>Mazen</a:t>
            </a:r>
            <a:r>
              <a:rPr lang="en-GB" sz="1100" b="1" dirty="0">
                <a:solidFill>
                  <a:schemeClr val="accent1">
                    <a:lumMod val="75000"/>
                  </a:schemeClr>
                </a:solidFill>
                <a:latin typeface="Arial" charset="0"/>
                <a:ea typeface="msgothic" charset="0"/>
                <a:cs typeface="msgothic" charset="0"/>
              </a:rPr>
              <a:t> Hanna </a:t>
            </a:r>
            <a:r>
              <a:rPr lang="en-GB" sz="1100" b="1" dirty="0" err="1">
                <a:solidFill>
                  <a:schemeClr val="accent1">
                    <a:lumMod val="75000"/>
                  </a:schemeClr>
                </a:solidFill>
                <a:latin typeface="Arial" charset="0"/>
                <a:ea typeface="msgothic" charset="0"/>
                <a:cs typeface="msgothic" charset="0"/>
              </a:rPr>
              <a:t>CCJM</a:t>
            </a:r>
            <a:r>
              <a:rPr lang="en-GB" sz="1100" b="1" dirty="0">
                <a:solidFill>
                  <a:schemeClr val="accent1">
                    <a:lumMod val="75000"/>
                  </a:schemeClr>
                </a:solidFill>
                <a:latin typeface="Arial" charset="0"/>
                <a:ea typeface="msgothic" charset="0"/>
                <a:cs typeface="msgothic" charset="0"/>
              </a:rPr>
              <a:t> 2017;84:12-26</a:t>
            </a:r>
          </a:p>
        </p:txBody>
      </p:sp>
      <p:sp>
        <p:nvSpPr>
          <p:cNvPr id="7" name="Прямоугольник 6"/>
          <p:cNvSpPr/>
          <p:nvPr/>
        </p:nvSpPr>
        <p:spPr>
          <a:xfrm>
            <a:off x="214282" y="714362"/>
            <a:ext cx="4000496" cy="4247317"/>
          </a:xfrm>
          <a:prstGeom prst="rect">
            <a:avLst/>
          </a:prstGeom>
        </p:spPr>
        <p:txBody>
          <a:bodyPr wrap="square">
            <a:spAutoFit/>
          </a:bodyPr>
          <a:lstStyle/>
          <a:p>
            <a:pPr marL="76930" indent="-76930">
              <a:lnSpc>
                <a:spcPct val="150000"/>
              </a:lnSpc>
              <a:spcBef>
                <a:spcPct val="0"/>
              </a:spcBef>
              <a:buSzPct val="45000"/>
              <a:tabLst>
                <a:tab pos="649628" algn="l"/>
                <a:tab pos="1299256" algn="l"/>
                <a:tab pos="1948884" algn="l"/>
                <a:tab pos="2598511" algn="l"/>
                <a:tab pos="3248139" algn="l"/>
                <a:tab pos="3897767" algn="l"/>
                <a:tab pos="4547395" algn="l"/>
              </a:tabLst>
            </a:pPr>
            <a:r>
              <a:rPr lang="en-GB" dirty="0">
                <a:latin typeface="Arial Narrow" pitchFamily="34" charset="0"/>
                <a:ea typeface="msgothic" charset="0"/>
                <a:cs typeface="msgothic" charset="0"/>
              </a:rPr>
              <a:t>Longitudinal strain imaging using 2-dimensional speckle tracking echocardiography reveals the characteristic </a:t>
            </a:r>
            <a:r>
              <a:rPr lang="en-GB" b="1" dirty="0">
                <a:solidFill>
                  <a:schemeClr val="accent1">
                    <a:lumMod val="75000"/>
                  </a:schemeClr>
                </a:solidFill>
                <a:latin typeface="Arial Narrow" pitchFamily="34" charset="0"/>
                <a:ea typeface="msgothic" charset="0"/>
                <a:cs typeface="msgothic" charset="0"/>
              </a:rPr>
              <a:t>bull’s-eye pattern of apical sparing</a:t>
            </a:r>
            <a:r>
              <a:rPr lang="en-GB" dirty="0">
                <a:latin typeface="Arial Narrow" pitchFamily="34" charset="0"/>
                <a:ea typeface="msgothic" charset="0"/>
                <a:cs typeface="msgothic" charset="0"/>
              </a:rPr>
              <a:t>. </a:t>
            </a:r>
          </a:p>
          <a:p>
            <a:pPr marL="76930" indent="-76930">
              <a:lnSpc>
                <a:spcPct val="150000"/>
              </a:lnSpc>
              <a:spcBef>
                <a:spcPct val="0"/>
              </a:spcBef>
              <a:buSzPct val="45000"/>
              <a:tabLst>
                <a:tab pos="649628" algn="l"/>
                <a:tab pos="1299256" algn="l"/>
                <a:tab pos="1948884" algn="l"/>
                <a:tab pos="2598511" algn="l"/>
                <a:tab pos="3248139" algn="l"/>
                <a:tab pos="3897767" algn="l"/>
                <a:tab pos="4547395" algn="l"/>
              </a:tabLst>
            </a:pPr>
            <a:r>
              <a:rPr lang="en-GB" dirty="0" err="1">
                <a:latin typeface="Arial Narrow" pitchFamily="34" charset="0"/>
                <a:ea typeface="msgothic" charset="0"/>
                <a:cs typeface="msgothic" charset="0"/>
              </a:rPr>
              <a:t>CMR</a:t>
            </a:r>
            <a:r>
              <a:rPr lang="en-GB" dirty="0">
                <a:latin typeface="Arial Narrow" pitchFamily="34" charset="0"/>
                <a:ea typeface="msgothic" charset="0"/>
                <a:cs typeface="msgothic" charset="0"/>
              </a:rPr>
              <a:t> imaging displays left ventricular and right ventricular thickening and with contrast, a diffuse late gadolinium enhancement pattern that is diffuse and </a:t>
            </a:r>
            <a:r>
              <a:rPr lang="en-GB" dirty="0" err="1">
                <a:latin typeface="Arial Narrow" pitchFamily="34" charset="0"/>
                <a:ea typeface="msgothic" charset="0"/>
                <a:cs typeface="msgothic" charset="0"/>
              </a:rPr>
              <a:t>subendocardial</a:t>
            </a:r>
            <a:r>
              <a:rPr lang="en-GB" dirty="0">
                <a:latin typeface="Arial Narrow" pitchFamily="34" charset="0"/>
                <a:ea typeface="msgothic" charset="0"/>
                <a:cs typeface="msgothic" charset="0"/>
              </a:rPr>
              <a:t>, which also involves the right ventricle and left atrium. </a:t>
            </a:r>
          </a:p>
        </p:txBody>
      </p:sp>
      <p:pic>
        <p:nvPicPr>
          <p:cNvPr id="6" name="Picture 2"/>
          <p:cNvPicPr>
            <a:picLocks noChangeAspect="1" noChangeArrowheads="1"/>
          </p:cNvPicPr>
          <p:nvPr/>
        </p:nvPicPr>
        <p:blipFill>
          <a:blip r:embed="rId4" cstate="print"/>
          <a:srcRect t="15788" b="26316"/>
          <a:stretch>
            <a:fillRect/>
          </a:stretch>
        </p:blipFill>
        <p:spPr bwMode="auto">
          <a:xfrm>
            <a:off x="0" y="0"/>
            <a:ext cx="1214414" cy="535785"/>
          </a:xfrm>
          <a:prstGeom prst="rect">
            <a:avLst/>
          </a:prstGeom>
          <a:noFill/>
          <a:ln w="9525">
            <a:noFill/>
            <a:miter lim="800000"/>
            <a:headEnd/>
            <a:tailEnd/>
          </a:ln>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214" y="1"/>
            <a:ext cx="785786" cy="589345"/>
          </a:xfrm>
          <a:prstGeom prst="rect">
            <a:avLst/>
          </a:prstGeom>
        </p:spPr>
      </p:pic>
      <p:pic>
        <p:nvPicPr>
          <p:cNvPr id="5" name="Picture 2"/>
          <p:cNvPicPr>
            <a:picLocks noChangeAspect="1" noChangeArrowheads="1"/>
          </p:cNvPicPr>
          <p:nvPr/>
        </p:nvPicPr>
        <p:blipFill>
          <a:blip r:embed="rId3" cstate="print"/>
          <a:srcRect t="15788" b="26316"/>
          <a:stretch>
            <a:fillRect/>
          </a:stretch>
        </p:blipFill>
        <p:spPr bwMode="auto">
          <a:xfrm>
            <a:off x="0" y="0"/>
            <a:ext cx="1428728" cy="535785"/>
          </a:xfrm>
          <a:prstGeom prst="rect">
            <a:avLst/>
          </a:prstGeom>
          <a:noFill/>
          <a:ln w="9525">
            <a:noFill/>
            <a:miter lim="800000"/>
            <a:headEnd/>
            <a:tailEnd/>
          </a:ln>
          <a:effectLst/>
        </p:spPr>
      </p:pic>
      <p:sp>
        <p:nvSpPr>
          <p:cNvPr id="2" name="Заголовок 1"/>
          <p:cNvSpPr>
            <a:spLocks noGrp="1"/>
          </p:cNvSpPr>
          <p:nvPr>
            <p:ph type="title"/>
          </p:nvPr>
        </p:nvSpPr>
        <p:spPr>
          <a:xfrm>
            <a:off x="539552" y="0"/>
            <a:ext cx="8229600" cy="313544"/>
          </a:xfrm>
        </p:spPr>
        <p:txBody>
          <a:bodyPr>
            <a:noAutofit/>
          </a:bodyPr>
          <a:lstStyle/>
          <a:p>
            <a:r>
              <a:rPr lang="ru-RU" sz="2400" b="1" dirty="0" err="1">
                <a:solidFill>
                  <a:schemeClr val="accent1">
                    <a:lumMod val="75000"/>
                  </a:schemeClr>
                </a:solidFill>
                <a:latin typeface="Arial" pitchFamily="34" charset="0"/>
                <a:cs typeface="Arial" pitchFamily="34" charset="0"/>
              </a:rPr>
              <a:t>Amyloidosis</a:t>
            </a:r>
            <a:r>
              <a:rPr lang="ru-RU" sz="2400" b="1" dirty="0">
                <a:solidFill>
                  <a:schemeClr val="accent1">
                    <a:lumMod val="75000"/>
                  </a:schemeClr>
                </a:solidFill>
                <a:latin typeface="Arial" pitchFamily="34" charset="0"/>
                <a:cs typeface="Arial" pitchFamily="34" charset="0"/>
              </a:rPr>
              <a:t> </a:t>
            </a:r>
            <a:r>
              <a:rPr lang="ru-RU" sz="2400" b="1" dirty="0" err="1">
                <a:solidFill>
                  <a:schemeClr val="accent1">
                    <a:lumMod val="75000"/>
                  </a:schemeClr>
                </a:solidFill>
                <a:latin typeface="Arial" pitchFamily="34" charset="0"/>
                <a:cs typeface="Arial" pitchFamily="34" charset="0"/>
              </a:rPr>
              <a:t>subtypes</a:t>
            </a:r>
            <a:r>
              <a:rPr lang="ru-RU" sz="2400" b="1" dirty="0">
                <a:solidFill>
                  <a:schemeClr val="accent1">
                    <a:lumMod val="75000"/>
                  </a:schemeClr>
                </a:solidFill>
                <a:latin typeface="Arial" pitchFamily="34" charset="0"/>
                <a:cs typeface="Arial" pitchFamily="34" charset="0"/>
              </a:rPr>
              <a:t> </a:t>
            </a:r>
            <a:r>
              <a:rPr lang="ru-RU" sz="2400" b="1" dirty="0" err="1">
                <a:solidFill>
                  <a:schemeClr val="accent1">
                    <a:lumMod val="75000"/>
                  </a:schemeClr>
                </a:solidFill>
                <a:latin typeface="Arial" pitchFamily="34" charset="0"/>
                <a:cs typeface="Arial" pitchFamily="34" charset="0"/>
              </a:rPr>
              <a:t>that</a:t>
            </a:r>
            <a:r>
              <a:rPr lang="ru-RU" sz="2400" b="1" dirty="0">
                <a:solidFill>
                  <a:schemeClr val="accent1">
                    <a:lumMod val="75000"/>
                  </a:schemeClr>
                </a:solidFill>
                <a:latin typeface="Arial" pitchFamily="34" charset="0"/>
                <a:cs typeface="Arial" pitchFamily="34" charset="0"/>
              </a:rPr>
              <a:t> </a:t>
            </a:r>
            <a:r>
              <a:rPr lang="ru-RU" sz="2400" b="1" dirty="0" err="1">
                <a:solidFill>
                  <a:schemeClr val="accent1">
                    <a:lumMod val="75000"/>
                  </a:schemeClr>
                </a:solidFill>
                <a:latin typeface="Arial" pitchFamily="34" charset="0"/>
                <a:cs typeface="Arial" pitchFamily="34" charset="0"/>
              </a:rPr>
              <a:t>affect</a:t>
            </a:r>
            <a:r>
              <a:rPr lang="ru-RU" sz="2400" b="1" dirty="0">
                <a:solidFill>
                  <a:schemeClr val="accent1">
                    <a:lumMod val="75000"/>
                  </a:schemeClr>
                </a:solidFill>
                <a:latin typeface="Arial" pitchFamily="34" charset="0"/>
                <a:cs typeface="Arial" pitchFamily="34" charset="0"/>
              </a:rPr>
              <a:t> </a:t>
            </a:r>
            <a:r>
              <a:rPr lang="ru-RU" sz="2400" b="1" dirty="0" err="1">
                <a:solidFill>
                  <a:schemeClr val="accent1">
                    <a:lumMod val="75000"/>
                  </a:schemeClr>
                </a:solidFill>
                <a:latin typeface="Arial" pitchFamily="34" charset="0"/>
                <a:cs typeface="Arial" pitchFamily="34" charset="0"/>
              </a:rPr>
              <a:t>the</a:t>
            </a:r>
            <a:r>
              <a:rPr lang="ru-RU" sz="2400" b="1" dirty="0">
                <a:solidFill>
                  <a:schemeClr val="accent1">
                    <a:lumMod val="75000"/>
                  </a:schemeClr>
                </a:solidFill>
                <a:latin typeface="Arial" pitchFamily="34" charset="0"/>
                <a:cs typeface="Arial" pitchFamily="34" charset="0"/>
              </a:rPr>
              <a:t> </a:t>
            </a:r>
            <a:r>
              <a:rPr lang="ru-RU" sz="2400" b="1" dirty="0" err="1">
                <a:solidFill>
                  <a:schemeClr val="accent1">
                    <a:lumMod val="75000"/>
                  </a:schemeClr>
                </a:solidFill>
                <a:latin typeface="Arial" pitchFamily="34" charset="0"/>
                <a:cs typeface="Arial" pitchFamily="34" charset="0"/>
              </a:rPr>
              <a:t>heart</a:t>
            </a:r>
            <a:endParaRPr lang="ru-RU" sz="2400" b="1" dirty="0">
              <a:solidFill>
                <a:schemeClr val="accent1">
                  <a:lumMod val="75000"/>
                </a:schemeClr>
              </a:solidFill>
              <a:latin typeface="Arial" pitchFamily="34" charset="0"/>
              <a:cs typeface="Arial" pitchFamily="34" charset="0"/>
            </a:endParaRPr>
          </a:p>
        </p:txBody>
      </p:sp>
      <p:graphicFrame>
        <p:nvGraphicFramePr>
          <p:cNvPr id="6" name="Содержимое 5"/>
          <p:cNvGraphicFramePr>
            <a:graphicFrameLocks noGrp="1"/>
          </p:cNvGraphicFramePr>
          <p:nvPr>
            <p:ph idx="1"/>
          </p:nvPr>
        </p:nvGraphicFramePr>
        <p:xfrm>
          <a:off x="179511" y="519523"/>
          <a:ext cx="8856984" cy="4245954"/>
        </p:xfrm>
        <a:graphic>
          <a:graphicData uri="http://schemas.openxmlformats.org/drawingml/2006/table">
            <a:tbl>
              <a:tblPr>
                <a:tableStyleId>{7DF18680-E054-41AD-8BC1-D1AEF772440D}</a:tableStyleId>
              </a:tblPr>
              <a:tblGrid>
                <a:gridCol w="86409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2520279">
                  <a:extLst>
                    <a:ext uri="{9D8B030D-6E8A-4147-A177-3AD203B41FA5}">
                      <a16:colId xmlns:a16="http://schemas.microsoft.com/office/drawing/2014/main" val="20005"/>
                    </a:ext>
                  </a:extLst>
                </a:gridCol>
              </a:tblGrid>
              <a:tr h="490377">
                <a:tc>
                  <a:txBody>
                    <a:bodyPr/>
                    <a:lstStyle/>
                    <a:p>
                      <a:pPr algn="ctr"/>
                      <a:r>
                        <a:rPr lang="en-US" sz="1100" baseline="0" dirty="0" err="1">
                          <a:latin typeface="Arial Narrow" pitchFamily="34" charset="0"/>
                        </a:rPr>
                        <a:t>Amyloidosis</a:t>
                      </a:r>
                      <a:endParaRPr lang="en-US" sz="1100" baseline="0" dirty="0">
                        <a:latin typeface="Arial Narrow" pitchFamily="34" charset="0"/>
                      </a:endParaRPr>
                    </a:p>
                    <a:p>
                      <a:pPr algn="ctr"/>
                      <a:r>
                        <a:rPr lang="en-US" sz="1100" baseline="0" dirty="0">
                          <a:latin typeface="Arial Narrow" pitchFamily="34" charset="0"/>
                        </a:rPr>
                        <a:t> type</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Protein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Hereditary</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Frequency of heart involvement</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Median survival from diagnosis (months)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Usual extracardiac signs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44434">
                <a:tc>
                  <a:txBody>
                    <a:bodyPr/>
                    <a:lstStyle/>
                    <a:p>
                      <a:pPr algn="ctr"/>
                      <a:r>
                        <a:rPr lang="en-US" sz="1200" b="1" baseline="0" dirty="0">
                          <a:solidFill>
                            <a:schemeClr val="accent1">
                              <a:lumMod val="75000"/>
                            </a:schemeClr>
                          </a:solidFill>
                          <a:latin typeface="Arial Narrow" pitchFamily="34" charset="0"/>
                        </a:rPr>
                        <a:t>AL</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Immunoglobulin light chain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No</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1" baseline="0" dirty="0">
                          <a:solidFill>
                            <a:schemeClr val="accent1">
                              <a:lumMod val="75000"/>
                            </a:schemeClr>
                          </a:solidFill>
                          <a:latin typeface="Arial Narrow" pitchFamily="34" charset="0"/>
                        </a:rPr>
                        <a:t>70%</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24</a:t>
                      </a:r>
                    </a:p>
                    <a:p>
                      <a:pPr algn="ctr"/>
                      <a:r>
                        <a:rPr lang="en-US" sz="1100" baseline="0">
                          <a:latin typeface="Arial Narrow" pitchFamily="34" charset="0"/>
                        </a:rPr>
                        <a:t> 6 (if HF at diagnosis and not treated)</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aseline="0" dirty="0">
                          <a:latin typeface="Arial Narrow" pitchFamily="34" charset="0"/>
                        </a:rPr>
                        <a:t>Nephropathy, </a:t>
                      </a:r>
                      <a:r>
                        <a:rPr lang="en-US" sz="1200" baseline="0" dirty="0" err="1">
                          <a:latin typeface="Arial Narrow" pitchFamily="34" charset="0"/>
                        </a:rPr>
                        <a:t>proteinuria</a:t>
                      </a:r>
                      <a:r>
                        <a:rPr lang="en-US" sz="1200" baseline="0" dirty="0">
                          <a:latin typeface="Arial Narrow" pitchFamily="34" charset="0"/>
                        </a:rPr>
                        <a:t>, </a:t>
                      </a:r>
                    </a:p>
                    <a:p>
                      <a:pPr algn="ctr"/>
                      <a:r>
                        <a:rPr lang="en-US" sz="1200" baseline="0" dirty="0">
                          <a:latin typeface="Arial Narrow" pitchFamily="34" charset="0"/>
                        </a:rPr>
                        <a:t>autonomic dysfunction, </a:t>
                      </a:r>
                      <a:r>
                        <a:rPr lang="en-US" sz="1200" baseline="0" dirty="0" err="1">
                          <a:latin typeface="Arial Narrow" pitchFamily="34" charset="0"/>
                        </a:rPr>
                        <a:t>polyneuropathy</a:t>
                      </a:r>
                      <a:r>
                        <a:rPr lang="en-US" sz="1200" baseline="0" dirty="0">
                          <a:latin typeface="Arial Narrow" pitchFamily="34" charset="0"/>
                        </a:rPr>
                        <a:t>, </a:t>
                      </a:r>
                    </a:p>
                    <a:p>
                      <a:pPr algn="ctr"/>
                      <a:r>
                        <a:rPr lang="en-US" sz="1200" baseline="0" dirty="0" err="1">
                          <a:latin typeface="Arial Narrow" pitchFamily="34" charset="0"/>
                        </a:rPr>
                        <a:t>macroglossia</a:t>
                      </a:r>
                      <a:r>
                        <a:rPr lang="en-US" sz="1200" baseline="0" dirty="0">
                          <a:latin typeface="Arial Narrow" pitchFamily="34" charset="0"/>
                        </a:rPr>
                        <a:t>, </a:t>
                      </a:r>
                    </a:p>
                    <a:p>
                      <a:pPr algn="ctr"/>
                      <a:r>
                        <a:rPr lang="en-US" sz="1200" baseline="0" dirty="0">
                          <a:latin typeface="Arial Narrow" pitchFamily="34" charset="0"/>
                        </a:rPr>
                        <a:t>spontaneous bruising, </a:t>
                      </a:r>
                      <a:endParaRPr lang="ru-RU" sz="1200" baseline="0" dirty="0">
                        <a:latin typeface="Arial Narrow" pitchFamily="34" charset="0"/>
                      </a:endParaRPr>
                    </a:p>
                    <a:p>
                      <a:pPr algn="ctr"/>
                      <a:r>
                        <a:rPr lang="en-US" sz="1200" baseline="0" dirty="0">
                          <a:latin typeface="Arial Narrow" pitchFamily="34" charset="0"/>
                        </a:rPr>
                        <a:t>liver involvement</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6077">
                <a:tc>
                  <a:txBody>
                    <a:bodyPr/>
                    <a:lstStyle/>
                    <a:p>
                      <a:pPr algn="ctr"/>
                      <a:r>
                        <a:rPr lang="en-US" sz="1200" b="1" baseline="0" dirty="0" err="1">
                          <a:solidFill>
                            <a:schemeClr val="accent1">
                              <a:lumMod val="75000"/>
                            </a:schemeClr>
                          </a:solidFill>
                          <a:latin typeface="Arial Narrow" pitchFamily="34" charset="0"/>
                        </a:rPr>
                        <a:t>ATTRwt</a:t>
                      </a:r>
                      <a:endParaRPr lang="en-US" sz="1200" b="1" baseline="0" dirty="0">
                        <a:solidFill>
                          <a:schemeClr val="accent1">
                            <a:lumMod val="75000"/>
                          </a:schemeClr>
                        </a:solidFill>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Transthyretin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No</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1" baseline="0" dirty="0">
                          <a:solidFill>
                            <a:schemeClr val="accent1">
                              <a:lumMod val="75000"/>
                            </a:schemeClr>
                          </a:solidFill>
                          <a:latin typeface="Arial Narrow" pitchFamily="34" charset="0"/>
                        </a:rPr>
                        <a:t>100%</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aseline="0">
                          <a:latin typeface="Arial Narrow" pitchFamily="34" charset="0"/>
                        </a:rPr>
                        <a:t>57</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aseline="0" dirty="0">
                          <a:latin typeface="Arial Narrow" pitchFamily="34" charset="0"/>
                        </a:rPr>
                        <a:t>CTS, </a:t>
                      </a:r>
                      <a:r>
                        <a:rPr lang="en-US" sz="1200" baseline="0" dirty="0" err="1">
                          <a:latin typeface="Arial Narrow" pitchFamily="34" charset="0"/>
                        </a:rPr>
                        <a:t>LSS</a:t>
                      </a:r>
                      <a:r>
                        <a:rPr lang="en-US" sz="1200" baseline="0" dirty="0">
                          <a:latin typeface="Arial Narrow" pitchFamily="34" charset="0"/>
                        </a:rPr>
                        <a:t>, ruptured biceps tendon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05169">
                <a:tc>
                  <a:txBody>
                    <a:bodyPr/>
                    <a:lstStyle/>
                    <a:p>
                      <a:pPr algn="ctr"/>
                      <a:r>
                        <a:rPr lang="en-US" sz="1200" b="1" baseline="0" dirty="0" err="1">
                          <a:solidFill>
                            <a:schemeClr val="accent1">
                              <a:lumMod val="75000"/>
                            </a:schemeClr>
                          </a:solidFill>
                          <a:latin typeface="Arial Narrow" pitchFamily="34" charset="0"/>
                        </a:rPr>
                        <a:t>ATTRv</a:t>
                      </a:r>
                      <a:endParaRPr lang="en-US" sz="1200" b="1" baseline="0" dirty="0">
                        <a:solidFill>
                          <a:schemeClr val="accent1">
                            <a:lumMod val="75000"/>
                          </a:schemeClr>
                        </a:solidFill>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Transthyretin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baseline="0" dirty="0">
                          <a:latin typeface="Arial Narrow" pitchFamily="34" charset="0"/>
                        </a:rPr>
                        <a:t>Yes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baseline="0" dirty="0">
                          <a:solidFill>
                            <a:schemeClr val="accent1">
                              <a:lumMod val="75000"/>
                            </a:schemeClr>
                          </a:solidFill>
                          <a:latin typeface="Arial Narrow" pitchFamily="34" charset="0"/>
                        </a:rPr>
                        <a:t>30–100%</a:t>
                      </a:r>
                    </a:p>
                    <a:p>
                      <a:pPr algn="ctr"/>
                      <a:r>
                        <a:rPr lang="en-US" sz="1200" b="1" baseline="0" dirty="0">
                          <a:solidFill>
                            <a:schemeClr val="accent1">
                              <a:lumMod val="75000"/>
                            </a:schemeClr>
                          </a:solidFill>
                          <a:latin typeface="Arial Narrow" pitchFamily="34" charset="0"/>
                        </a:rPr>
                        <a:t> Depending on the mutation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31 (Val142Ile)</a:t>
                      </a:r>
                    </a:p>
                    <a:p>
                      <a:pPr algn="ctr"/>
                      <a:r>
                        <a:rPr lang="en-US" sz="1100" baseline="0">
                          <a:latin typeface="Arial Narrow" pitchFamily="34" charset="0"/>
                        </a:rPr>
                        <a:t> 69 (non-Val142Ile)</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aseline="0" dirty="0" err="1">
                          <a:latin typeface="Arial Narrow" pitchFamily="34" charset="0"/>
                        </a:rPr>
                        <a:t>Polyneuropathy</a:t>
                      </a:r>
                      <a:r>
                        <a:rPr lang="en-US" sz="1200" baseline="0" dirty="0">
                          <a:latin typeface="Arial Narrow" pitchFamily="34" charset="0"/>
                        </a:rPr>
                        <a:t>, </a:t>
                      </a:r>
                    </a:p>
                    <a:p>
                      <a:pPr algn="ctr"/>
                      <a:r>
                        <a:rPr lang="en-US" sz="1200" baseline="0" dirty="0">
                          <a:latin typeface="Arial Narrow" pitchFamily="34" charset="0"/>
                        </a:rPr>
                        <a:t>orthostatic hypotension, </a:t>
                      </a:r>
                    </a:p>
                    <a:p>
                      <a:pPr algn="ctr"/>
                      <a:r>
                        <a:rPr lang="en-US" sz="1200" baseline="0" dirty="0">
                          <a:latin typeface="Arial Narrow" pitchFamily="34" charset="0"/>
                        </a:rPr>
                        <a:t>vitreous opacities, </a:t>
                      </a:r>
                    </a:p>
                    <a:p>
                      <a:pPr algn="ctr"/>
                      <a:r>
                        <a:rPr lang="en-US" sz="1200" baseline="0" dirty="0">
                          <a:latin typeface="Arial Narrow" pitchFamily="34" charset="0"/>
                        </a:rPr>
                        <a:t>gastrointestinal problems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1419">
                <a:tc>
                  <a:txBody>
                    <a:bodyPr/>
                    <a:lstStyle/>
                    <a:p>
                      <a:pPr algn="ctr"/>
                      <a:r>
                        <a:rPr lang="en-US" sz="900" b="1" baseline="0" dirty="0">
                          <a:latin typeface="Arial Narrow" pitchFamily="34" charset="0"/>
                        </a:rPr>
                        <a:t>AA</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aseline="0" dirty="0">
                          <a:latin typeface="Arial Narrow" pitchFamily="34" charset="0"/>
                        </a:rPr>
                        <a:t>Serum </a:t>
                      </a:r>
                      <a:r>
                        <a:rPr lang="en-US" sz="900" baseline="0" dirty="0" err="1">
                          <a:latin typeface="Arial Narrow" pitchFamily="34" charset="0"/>
                        </a:rPr>
                        <a:t>amyloid</a:t>
                      </a:r>
                      <a:r>
                        <a:rPr lang="en-US" sz="900" baseline="0" dirty="0">
                          <a:latin typeface="Arial Narrow" pitchFamily="34" charset="0"/>
                        </a:rPr>
                        <a:t> A</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aseline="0" dirty="0">
                          <a:latin typeface="Arial Narrow" pitchFamily="34" charset="0"/>
                        </a:rPr>
                        <a:t>No</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aseline="0" dirty="0">
                          <a:latin typeface="Arial Narrow" pitchFamily="34" charset="0"/>
                        </a:rPr>
                        <a:t>5%</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aseline="0" dirty="0">
                          <a:latin typeface="Arial Narrow" pitchFamily="34" charset="0"/>
                        </a:rPr>
                        <a:t>133</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aseline="0" dirty="0">
                          <a:latin typeface="Arial Narrow" pitchFamily="34" charset="0"/>
                        </a:rPr>
                        <a:t>Renal impairment (95%), </a:t>
                      </a:r>
                      <a:r>
                        <a:rPr lang="en-US" sz="900" baseline="0" dirty="0" err="1">
                          <a:latin typeface="Arial Narrow" pitchFamily="34" charset="0"/>
                        </a:rPr>
                        <a:t>proteinuria</a:t>
                      </a:r>
                      <a:r>
                        <a:rPr lang="en-US" sz="900" baseline="0" dirty="0">
                          <a:latin typeface="Arial Narrow" pitchFamily="34" charset="0"/>
                        </a:rPr>
                        <a:t>, </a:t>
                      </a:r>
                      <a:r>
                        <a:rPr lang="en-US" sz="900" baseline="0" dirty="0" err="1">
                          <a:latin typeface="Arial Narrow" pitchFamily="34" charset="0"/>
                        </a:rPr>
                        <a:t>hepatomegaly</a:t>
                      </a:r>
                      <a:r>
                        <a:rPr lang="en-US" sz="900" baseline="0" dirty="0">
                          <a:latin typeface="Arial Narrow" pitchFamily="34" charset="0"/>
                        </a:rPr>
                        <a:t>, gastrointestinal problems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8478">
                <a:tc>
                  <a:txBody>
                    <a:bodyPr/>
                    <a:lstStyle/>
                    <a:p>
                      <a:pPr algn="ctr"/>
                      <a:r>
                        <a:rPr lang="en-US" sz="900" b="1" baseline="0" dirty="0" err="1">
                          <a:latin typeface="Arial Narrow" pitchFamily="34" charset="0"/>
                        </a:rPr>
                        <a:t>AFib</a:t>
                      </a:r>
                      <a:endParaRPr lang="en-US" sz="900" b="1" baseline="0" dirty="0">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aseline="0">
                          <a:latin typeface="Arial Narrow" pitchFamily="34" charset="0"/>
                        </a:rPr>
                        <a:t>Fibrinogen </a:t>
                      </a:r>
                      <a:r>
                        <a:rPr lang="el-GR" sz="900" baseline="0">
                          <a:latin typeface="Arial Narrow" pitchFamily="34" charset="0"/>
                        </a:rPr>
                        <a:t>α</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a:latin typeface="Arial Narrow" pitchFamily="34" charset="0"/>
                        </a:rPr>
                        <a:t>Yes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a:latin typeface="Arial Narrow" pitchFamily="34" charset="0"/>
                        </a:rPr>
                        <a:t>Rare</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aseline="0">
                          <a:latin typeface="Arial Narrow" pitchFamily="34" charset="0"/>
                        </a:rPr>
                        <a:t>180</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aseline="0" dirty="0">
                          <a:latin typeface="Arial Narrow" pitchFamily="34" charset="0"/>
                        </a:rPr>
                        <a:t>Renal impairment, </a:t>
                      </a:r>
                      <a:r>
                        <a:rPr lang="en-US" sz="900" baseline="0" dirty="0" err="1">
                          <a:latin typeface="Arial Narrow" pitchFamily="34" charset="0"/>
                        </a:rPr>
                        <a:t>proteinuria</a:t>
                      </a:r>
                      <a:endParaRPr lang="en-US" sz="900" baseline="0" dirty="0">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Shape 2"/>
          <p:cNvSpPr txBox="1"/>
          <p:nvPr/>
        </p:nvSpPr>
        <p:spPr>
          <a:xfrm>
            <a:off x="3203848" y="4965367"/>
            <a:ext cx="5940152" cy="178133"/>
          </a:xfrm>
          <a:prstGeom prst="rect">
            <a:avLst/>
          </a:prstGeom>
          <a:noFill/>
          <a:ln>
            <a:noFill/>
          </a:ln>
        </p:spPr>
        <p:txBody>
          <a:bodyPr lIns="90000" tIns="45000" rIns="90000" bIns="45000"/>
          <a:lstStyle/>
          <a:p>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pic>
        <p:nvPicPr>
          <p:cNvPr id="5" name="Picture 2"/>
          <p:cNvPicPr>
            <a:picLocks noChangeAspect="1" noChangeArrowheads="1"/>
          </p:cNvPicPr>
          <p:nvPr/>
        </p:nvPicPr>
        <p:blipFill>
          <a:blip r:embed="rId3" cstate="print"/>
          <a:srcRect t="15788" b="26316"/>
          <a:stretch>
            <a:fillRect/>
          </a:stretch>
        </p:blipFill>
        <p:spPr bwMode="auto">
          <a:xfrm>
            <a:off x="0" y="0"/>
            <a:ext cx="1357290" cy="535785"/>
          </a:xfrm>
          <a:prstGeom prst="rect">
            <a:avLst/>
          </a:prstGeom>
          <a:noFill/>
          <a:ln w="9525">
            <a:noFill/>
            <a:miter lim="800000"/>
            <a:headEnd/>
            <a:tailEnd/>
          </a:ln>
          <a:effectLst/>
        </p:spPr>
      </p:pic>
      <p:graphicFrame>
        <p:nvGraphicFramePr>
          <p:cNvPr id="6" name="Содержимое 5"/>
          <p:cNvGraphicFramePr>
            <a:graphicFrameLocks noGrp="1"/>
          </p:cNvGraphicFramePr>
          <p:nvPr>
            <p:ph idx="1"/>
          </p:nvPr>
        </p:nvGraphicFramePr>
        <p:xfrm>
          <a:off x="179511" y="519522"/>
          <a:ext cx="8856984" cy="4386021"/>
        </p:xfrm>
        <a:graphic>
          <a:graphicData uri="http://schemas.openxmlformats.org/drawingml/2006/table">
            <a:tbl>
              <a:tblPr>
                <a:tableStyleId>{7DF18680-E054-41AD-8BC1-D1AEF772440D}</a:tableStyleId>
              </a:tblPr>
              <a:tblGrid>
                <a:gridCol w="86409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2520279">
                  <a:extLst>
                    <a:ext uri="{9D8B030D-6E8A-4147-A177-3AD203B41FA5}">
                      <a16:colId xmlns:a16="http://schemas.microsoft.com/office/drawing/2014/main" val="20005"/>
                    </a:ext>
                  </a:extLst>
                </a:gridCol>
              </a:tblGrid>
              <a:tr h="490377">
                <a:tc>
                  <a:txBody>
                    <a:bodyPr/>
                    <a:lstStyle/>
                    <a:p>
                      <a:pPr algn="ctr"/>
                      <a:r>
                        <a:rPr lang="en-US" sz="1100" baseline="0" dirty="0" err="1">
                          <a:latin typeface="Arial Narrow" pitchFamily="34" charset="0"/>
                        </a:rPr>
                        <a:t>Amyloidosis</a:t>
                      </a:r>
                      <a:endParaRPr lang="en-US" sz="1100" baseline="0" dirty="0">
                        <a:latin typeface="Arial Narrow" pitchFamily="34" charset="0"/>
                      </a:endParaRPr>
                    </a:p>
                    <a:p>
                      <a:pPr algn="ctr"/>
                      <a:r>
                        <a:rPr lang="en-US" sz="1100" baseline="0" dirty="0">
                          <a:latin typeface="Arial Narrow" pitchFamily="34" charset="0"/>
                        </a:rPr>
                        <a:t> type</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Protein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Hereditary</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Frequency of heart involvement</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Median survival from diagnosis (months)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a:latin typeface="Arial Narrow" pitchFamily="34" charset="0"/>
                        </a:rPr>
                        <a:t>Usual extracardiac signs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85131">
                <a:tc>
                  <a:txBody>
                    <a:bodyPr/>
                    <a:lstStyle/>
                    <a:p>
                      <a:pPr algn="ctr"/>
                      <a:r>
                        <a:rPr lang="en-US" sz="1200" baseline="0" dirty="0" err="1">
                          <a:latin typeface="Arial Narrow" pitchFamily="34" charset="0"/>
                        </a:rPr>
                        <a:t>AApoAI</a:t>
                      </a:r>
                      <a:endParaRPr lang="en-US" sz="1200" baseline="0" dirty="0">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err="1">
                          <a:latin typeface="Arial Narrow" pitchFamily="34" charset="0"/>
                        </a:rPr>
                        <a:t>Apolipoprotein</a:t>
                      </a:r>
                      <a:r>
                        <a:rPr lang="en-US" sz="1100" baseline="0" dirty="0">
                          <a:latin typeface="Arial Narrow" pitchFamily="34" charset="0"/>
                        </a:rPr>
                        <a:t> A-I</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baseline="0" dirty="0">
                          <a:latin typeface="Arial Narrow" pitchFamily="34" charset="0"/>
                        </a:rPr>
                        <a:t>Yes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Rare</a:t>
                      </a:r>
                    </a:p>
                    <a:p>
                      <a:pPr algn="ctr"/>
                      <a:r>
                        <a:rPr lang="en-US" sz="1100" baseline="0" dirty="0">
                          <a:latin typeface="Arial Narrow" pitchFamily="34" charset="0"/>
                        </a:rPr>
                        <a:t> Depending on the mutation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No data.</a:t>
                      </a:r>
                    </a:p>
                    <a:p>
                      <a:pPr algn="ctr"/>
                      <a:r>
                        <a:rPr lang="en-US" sz="1100" baseline="0" dirty="0">
                          <a:latin typeface="Arial Narrow" pitchFamily="34" charset="0"/>
                        </a:rPr>
                        <a:t> Probably &gt;120</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Primarily renal impairment, </a:t>
                      </a:r>
                      <a:r>
                        <a:rPr lang="en-US" sz="1100" baseline="0" dirty="0" err="1">
                          <a:latin typeface="Arial Narrow" pitchFamily="34" charset="0"/>
                        </a:rPr>
                        <a:t>proteinuria</a:t>
                      </a:r>
                      <a:r>
                        <a:rPr lang="en-US" sz="1100" baseline="0" dirty="0">
                          <a:latin typeface="Arial Narrow" pitchFamily="34" charset="0"/>
                        </a:rPr>
                        <a:t>, </a:t>
                      </a:r>
                      <a:r>
                        <a:rPr lang="en-US" sz="1100" baseline="0" dirty="0" err="1">
                          <a:latin typeface="Arial Narrow" pitchFamily="34" charset="0"/>
                        </a:rPr>
                        <a:t>hepatosplenomegaly</a:t>
                      </a:r>
                      <a:r>
                        <a:rPr lang="en-US" sz="1100" baseline="0" dirty="0">
                          <a:latin typeface="Arial Narrow" pitchFamily="34" charset="0"/>
                        </a:rPr>
                        <a:t>, adrenal insufficiency, </a:t>
                      </a:r>
                      <a:r>
                        <a:rPr lang="en-US" sz="1100" baseline="0" dirty="0" err="1">
                          <a:latin typeface="Arial Narrow" pitchFamily="34" charset="0"/>
                        </a:rPr>
                        <a:t>dysphonia</a:t>
                      </a:r>
                      <a:r>
                        <a:rPr lang="en-US" sz="1100" baseline="0" dirty="0">
                          <a:latin typeface="Arial Narrow" pitchFamily="34" charset="0"/>
                        </a:rPr>
                        <a:t> due to laryngeal involvement</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0357">
                <a:tc>
                  <a:txBody>
                    <a:bodyPr/>
                    <a:lstStyle/>
                    <a:p>
                      <a:pPr algn="ctr"/>
                      <a:r>
                        <a:rPr lang="en-US" sz="1200" baseline="0" dirty="0" err="1">
                          <a:latin typeface="Arial Narrow" pitchFamily="34" charset="0"/>
                        </a:rPr>
                        <a:t>AApoAII</a:t>
                      </a:r>
                      <a:endParaRPr lang="en-US" sz="1200" baseline="0" dirty="0">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err="1">
                          <a:latin typeface="Arial Narrow" pitchFamily="34" charset="0"/>
                        </a:rPr>
                        <a:t>Apolipoprotein</a:t>
                      </a:r>
                      <a:r>
                        <a:rPr lang="en-US" sz="1100" baseline="0" dirty="0">
                          <a:latin typeface="Arial Narrow" pitchFamily="34" charset="0"/>
                        </a:rPr>
                        <a:t> A-II</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baseline="0" dirty="0">
                          <a:latin typeface="Arial Narrow" pitchFamily="34" charset="0"/>
                        </a:rPr>
                        <a:t>Yes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Rare</a:t>
                      </a:r>
                    </a:p>
                    <a:p>
                      <a:pPr algn="ctr"/>
                      <a:r>
                        <a:rPr lang="en-US" sz="1100" baseline="0" dirty="0">
                          <a:latin typeface="Arial Narrow" pitchFamily="34" charset="0"/>
                        </a:rPr>
                        <a:t> Depending on the mutation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No data</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Primarily renal impairment, </a:t>
                      </a:r>
                      <a:r>
                        <a:rPr lang="en-US" sz="1100" baseline="0" dirty="0" err="1">
                          <a:latin typeface="Arial Narrow" pitchFamily="34" charset="0"/>
                        </a:rPr>
                        <a:t>proteinuria</a:t>
                      </a:r>
                      <a:endParaRPr lang="en-US" sz="1100" baseline="0" dirty="0">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66842">
                <a:tc>
                  <a:txBody>
                    <a:bodyPr/>
                    <a:lstStyle/>
                    <a:p>
                      <a:pPr algn="ctr"/>
                      <a:r>
                        <a:rPr lang="en-US" sz="1200" baseline="0" dirty="0" err="1">
                          <a:latin typeface="Arial Narrow" pitchFamily="34" charset="0"/>
                        </a:rPr>
                        <a:t>AApoAIV</a:t>
                      </a:r>
                      <a:endParaRPr lang="en-US" sz="1200" baseline="0" dirty="0">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err="1">
                          <a:latin typeface="Arial Narrow" pitchFamily="34" charset="0"/>
                        </a:rPr>
                        <a:t>Apolipoprotein</a:t>
                      </a:r>
                      <a:r>
                        <a:rPr lang="en-US" sz="1100" baseline="0" dirty="0">
                          <a:latin typeface="Arial Narrow" pitchFamily="34" charset="0"/>
                        </a:rPr>
                        <a:t> A-IV</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No</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Unknown</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aseline="0" dirty="0">
                          <a:latin typeface="Arial Narrow" pitchFamily="34" charset="0"/>
                        </a:rPr>
                        <a:t>79</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Primarily renal impairment</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7696">
                <a:tc>
                  <a:txBody>
                    <a:bodyPr/>
                    <a:lstStyle/>
                    <a:p>
                      <a:pPr algn="ctr"/>
                      <a:r>
                        <a:rPr lang="en-US" sz="1200" b="1" baseline="0" dirty="0">
                          <a:solidFill>
                            <a:srgbClr val="0070C0"/>
                          </a:solidFill>
                          <a:latin typeface="Arial Narrow" pitchFamily="34" charset="0"/>
                        </a:rPr>
                        <a:t>A</a:t>
                      </a:r>
                      <a:r>
                        <a:rPr lang="el-GR" sz="1200" b="1" baseline="0" dirty="0">
                          <a:solidFill>
                            <a:srgbClr val="0070C0"/>
                          </a:solidFill>
                          <a:latin typeface="Arial Narrow" pitchFamily="34" charset="0"/>
                        </a:rPr>
                        <a:t>β2</a:t>
                      </a:r>
                      <a:r>
                        <a:rPr lang="en-US" sz="1200" b="1" baseline="0" dirty="0">
                          <a:solidFill>
                            <a:srgbClr val="0070C0"/>
                          </a:solidFill>
                          <a:latin typeface="Arial Narrow" pitchFamily="34" charset="0"/>
                        </a:rPr>
                        <a:t>M</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100" baseline="0" dirty="0">
                          <a:latin typeface="Arial Narrow" pitchFamily="34" charset="0"/>
                        </a:rPr>
                        <a:t>β2-</a:t>
                      </a:r>
                      <a:r>
                        <a:rPr lang="en-US" sz="1100" baseline="0" dirty="0" err="1">
                          <a:latin typeface="Arial Narrow" pitchFamily="34" charset="0"/>
                        </a:rPr>
                        <a:t>microglobulin</a:t>
                      </a:r>
                      <a:endParaRPr lang="en-US" sz="1100" baseline="0" dirty="0">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No</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1" baseline="0" dirty="0">
                          <a:solidFill>
                            <a:srgbClr val="0070C0"/>
                          </a:solidFill>
                          <a:latin typeface="Arial Narrow" pitchFamily="34" charset="0"/>
                        </a:rPr>
                        <a:t>80%</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No data</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aseline="0" dirty="0">
                          <a:latin typeface="Arial Narrow" pitchFamily="34" charset="0"/>
                        </a:rPr>
                        <a:t>Long-term dialysis, </a:t>
                      </a:r>
                    </a:p>
                    <a:p>
                      <a:pPr algn="ctr"/>
                      <a:r>
                        <a:rPr lang="en-US" sz="1200" baseline="0" dirty="0">
                          <a:latin typeface="Arial Narrow" pitchFamily="34" charset="0"/>
                        </a:rPr>
                        <a:t>CTS, </a:t>
                      </a:r>
                    </a:p>
                    <a:p>
                      <a:pPr algn="ctr"/>
                      <a:r>
                        <a:rPr lang="en-US" sz="1200" baseline="0" dirty="0">
                          <a:latin typeface="Arial Narrow" pitchFamily="34" charset="0"/>
                        </a:rPr>
                        <a:t>joint problems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90377">
                <a:tc>
                  <a:txBody>
                    <a:bodyPr/>
                    <a:lstStyle/>
                    <a:p>
                      <a:pPr algn="ctr"/>
                      <a:r>
                        <a:rPr lang="en-US" sz="1200" baseline="0" dirty="0" err="1">
                          <a:latin typeface="Arial Narrow" pitchFamily="34" charset="0"/>
                        </a:rPr>
                        <a:t>AGel</a:t>
                      </a:r>
                      <a:endParaRPr lang="en-US" sz="1200" baseline="0" dirty="0">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err="1">
                          <a:latin typeface="Arial Narrow" pitchFamily="34" charset="0"/>
                        </a:rPr>
                        <a:t>Gelsolin</a:t>
                      </a:r>
                      <a:endParaRPr lang="en-US" sz="1100" baseline="0" dirty="0">
                        <a:latin typeface="Arial Narrow" pitchFamily="34" charset="0"/>
                      </a:endParaRP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baseline="0" dirty="0">
                          <a:latin typeface="Arial Narrow" pitchFamily="34" charset="0"/>
                        </a:rPr>
                        <a:t>Yes</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5%</a:t>
                      </a:r>
                    </a:p>
                    <a:p>
                      <a:pPr algn="ctr"/>
                      <a:r>
                        <a:rPr lang="en-US" sz="1100" baseline="0" dirty="0">
                          <a:latin typeface="Arial Narrow" pitchFamily="34" charset="0"/>
                        </a:rPr>
                        <a:t> Primarily conduction disease</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Near normal life expectancy</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aseline="0" dirty="0">
                          <a:latin typeface="Arial Narrow" pitchFamily="34" charset="0"/>
                        </a:rPr>
                        <a:t>Corneal lattice dystrophy, cutis </a:t>
                      </a:r>
                      <a:r>
                        <a:rPr lang="en-US" sz="1100" baseline="0" dirty="0" err="1">
                          <a:latin typeface="Arial Narrow" pitchFamily="34" charset="0"/>
                        </a:rPr>
                        <a:t>laxa</a:t>
                      </a:r>
                      <a:r>
                        <a:rPr lang="en-US" sz="1100" baseline="0" dirty="0">
                          <a:latin typeface="Arial Narrow" pitchFamily="34" charset="0"/>
                        </a:rPr>
                        <a:t>, drooping eyelids, </a:t>
                      </a:r>
                      <a:r>
                        <a:rPr lang="en-US" sz="1100" baseline="0" dirty="0" err="1">
                          <a:latin typeface="Arial Narrow" pitchFamily="34" charset="0"/>
                        </a:rPr>
                        <a:t>paresthaesia</a:t>
                      </a:r>
                      <a:r>
                        <a:rPr lang="en-US" sz="1100" baseline="0" dirty="0">
                          <a:latin typeface="Arial Narrow" pitchFamily="34" charset="0"/>
                        </a:rPr>
                        <a:t>, </a:t>
                      </a:r>
                      <a:r>
                        <a:rPr lang="en-US" sz="1100" baseline="0" dirty="0" err="1">
                          <a:latin typeface="Arial Narrow" pitchFamily="34" charset="0"/>
                        </a:rPr>
                        <a:t>proteinuria</a:t>
                      </a:r>
                      <a:r>
                        <a:rPr lang="en-US" sz="1100" baseline="0" dirty="0">
                          <a:latin typeface="Arial Narrow" pitchFamily="34" charset="0"/>
                        </a:rPr>
                        <a:t> (rare)</a:t>
                      </a:r>
                    </a:p>
                  </a:txBody>
                  <a:tcPr marL="13757" marR="13757" marT="5159" marB="5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Shape 2"/>
          <p:cNvSpPr txBox="1"/>
          <p:nvPr/>
        </p:nvSpPr>
        <p:spPr>
          <a:xfrm>
            <a:off x="3203848" y="4965367"/>
            <a:ext cx="5940152" cy="178133"/>
          </a:xfrm>
          <a:prstGeom prst="rect">
            <a:avLst/>
          </a:prstGeom>
          <a:noFill/>
          <a:ln>
            <a:noFill/>
          </a:ln>
        </p:spPr>
        <p:txBody>
          <a:bodyPr lIns="90000" tIns="45000" rIns="90000" bIns="45000"/>
          <a:lstStyle/>
          <a:p>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sp>
        <p:nvSpPr>
          <p:cNvPr id="7" name="Заголовок 1"/>
          <p:cNvSpPr txBox="1">
            <a:spLocks/>
          </p:cNvSpPr>
          <p:nvPr/>
        </p:nvSpPr>
        <p:spPr>
          <a:xfrm>
            <a:off x="539552" y="0"/>
            <a:ext cx="8229600" cy="3135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a:ln>
                  <a:noFill/>
                </a:ln>
                <a:solidFill>
                  <a:schemeClr val="accent1">
                    <a:lumMod val="75000"/>
                  </a:schemeClr>
                </a:solidFill>
                <a:effectLst/>
                <a:uLnTx/>
                <a:uFillTx/>
                <a:latin typeface="Arial" pitchFamily="34" charset="0"/>
                <a:ea typeface="+mj-ea"/>
                <a:cs typeface="Arial" pitchFamily="34" charset="0"/>
              </a:rPr>
              <a:t>Amyloidosis subtypes that affect the heart</a:t>
            </a:r>
            <a:endParaRPr kumimoji="0" lang="ru-RU" sz="2400" b="1" i="0"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0"/>
            <a:ext cx="7229468" cy="642924"/>
          </a:xfrm>
        </p:spPr>
        <p:txBody>
          <a:bodyPr>
            <a:normAutofit/>
          </a:bodyPr>
          <a:lstStyle/>
          <a:p>
            <a:r>
              <a:rPr lang="en-US" sz="3200" b="1" dirty="0">
                <a:solidFill>
                  <a:schemeClr val="accent1">
                    <a:lumMod val="75000"/>
                  </a:schemeClr>
                </a:solidFill>
                <a:latin typeface="Arial Narrow" pitchFamily="34" charset="0"/>
              </a:rPr>
              <a:t>The 2 main types of cardiac </a:t>
            </a:r>
            <a:r>
              <a:rPr lang="en-US" sz="3200" b="1" dirty="0" err="1">
                <a:solidFill>
                  <a:schemeClr val="accent1">
                    <a:lumMod val="75000"/>
                  </a:schemeClr>
                </a:solidFill>
                <a:latin typeface="Arial Narrow" pitchFamily="34" charset="0"/>
              </a:rPr>
              <a:t>amyloidosis</a:t>
            </a:r>
            <a:r>
              <a:rPr lang="en-US" sz="3200" b="1" dirty="0">
                <a:solidFill>
                  <a:schemeClr val="accent1">
                    <a:lumMod val="75000"/>
                  </a:schemeClr>
                </a:solidFill>
                <a:latin typeface="Arial Narrow" pitchFamily="34" charset="0"/>
              </a:rPr>
              <a:t> </a:t>
            </a:r>
            <a:endParaRPr lang="ru-RU" sz="3200" b="1" dirty="0">
              <a:solidFill>
                <a:schemeClr val="accent1">
                  <a:lumMod val="75000"/>
                </a:schemeClr>
              </a:solidFill>
              <a:latin typeface="Arial Narrow" pitchFamily="34" charset="0"/>
            </a:endParaRPr>
          </a:p>
        </p:txBody>
      </p:sp>
      <p:sp>
        <p:nvSpPr>
          <p:cNvPr id="9" name="Содержимое 8"/>
          <p:cNvSpPr>
            <a:spLocks noGrp="1"/>
          </p:cNvSpPr>
          <p:nvPr>
            <p:ph sz="half" idx="1"/>
          </p:nvPr>
        </p:nvSpPr>
        <p:spPr>
          <a:xfrm>
            <a:off x="0" y="3643320"/>
            <a:ext cx="4038600" cy="910835"/>
          </a:xfrm>
        </p:spPr>
        <p:txBody>
          <a:bodyPr>
            <a:normAutofit fontScale="85000" lnSpcReduction="10000"/>
          </a:bodyPr>
          <a:lstStyle/>
          <a:p>
            <a:r>
              <a:rPr lang="en-US" sz="1800" dirty="0">
                <a:latin typeface="Arial Narrow" pitchFamily="34" charset="0"/>
              </a:rPr>
              <a:t>Immunoglobulin light chain </a:t>
            </a:r>
            <a:r>
              <a:rPr lang="en-US" sz="1800" dirty="0" err="1">
                <a:latin typeface="Arial Narrow" pitchFamily="34" charset="0"/>
              </a:rPr>
              <a:t>amyloidosis</a:t>
            </a:r>
            <a:r>
              <a:rPr lang="en-US" sz="1800" dirty="0">
                <a:latin typeface="Arial Narrow" pitchFamily="34" charset="0"/>
              </a:rPr>
              <a:t> (AL) results from aberrant plasma cell production of monoclonal light chains that </a:t>
            </a:r>
            <a:r>
              <a:rPr lang="en-US" sz="1800" dirty="0" err="1">
                <a:latin typeface="Arial Narrow" pitchFamily="34" charset="0"/>
              </a:rPr>
              <a:t>misfold</a:t>
            </a:r>
            <a:r>
              <a:rPr lang="en-US" sz="1800" dirty="0">
                <a:latin typeface="Arial Narrow" pitchFamily="34" charset="0"/>
              </a:rPr>
              <a:t>.</a:t>
            </a:r>
            <a:endParaRPr lang="ru-RU" sz="1800" dirty="0">
              <a:latin typeface="Arial Narrow" pitchFamily="34" charset="0"/>
            </a:endParaRPr>
          </a:p>
        </p:txBody>
      </p:sp>
      <p:sp>
        <p:nvSpPr>
          <p:cNvPr id="10" name="Содержимое 9"/>
          <p:cNvSpPr>
            <a:spLocks noGrp="1"/>
          </p:cNvSpPr>
          <p:nvPr>
            <p:ph sz="half" idx="2"/>
          </p:nvPr>
        </p:nvSpPr>
        <p:spPr>
          <a:xfrm>
            <a:off x="5105400" y="3643320"/>
            <a:ext cx="4038600" cy="910835"/>
          </a:xfrm>
        </p:spPr>
        <p:txBody>
          <a:bodyPr>
            <a:normAutofit fontScale="85000" lnSpcReduction="10000"/>
          </a:bodyPr>
          <a:lstStyle/>
          <a:p>
            <a:r>
              <a:rPr lang="en-US" sz="1800" dirty="0" err="1">
                <a:latin typeface="Arial Narrow" pitchFamily="34" charset="0"/>
              </a:rPr>
              <a:t>Transthyretin</a:t>
            </a:r>
            <a:r>
              <a:rPr lang="en-US" sz="1800" dirty="0">
                <a:latin typeface="Arial Narrow" pitchFamily="34" charset="0"/>
              </a:rPr>
              <a:t> </a:t>
            </a:r>
            <a:r>
              <a:rPr lang="en-US" sz="1800" dirty="0" err="1">
                <a:latin typeface="Arial Narrow" pitchFamily="34" charset="0"/>
              </a:rPr>
              <a:t>amyloidosis</a:t>
            </a:r>
            <a:r>
              <a:rPr lang="en-US" sz="1800" dirty="0">
                <a:latin typeface="Arial Narrow" pitchFamily="34" charset="0"/>
              </a:rPr>
              <a:t> (</a:t>
            </a:r>
            <a:r>
              <a:rPr lang="en-US" sz="1800" dirty="0" err="1">
                <a:latin typeface="Arial Narrow" pitchFamily="34" charset="0"/>
              </a:rPr>
              <a:t>ATTR</a:t>
            </a:r>
            <a:r>
              <a:rPr lang="en-US" sz="1800" dirty="0">
                <a:latin typeface="Arial Narrow" pitchFamily="34" charset="0"/>
              </a:rPr>
              <a:t>) results from </a:t>
            </a:r>
            <a:r>
              <a:rPr lang="en-US" sz="1800" dirty="0" err="1">
                <a:latin typeface="Arial Narrow" pitchFamily="34" charset="0"/>
              </a:rPr>
              <a:t>transthyretin</a:t>
            </a:r>
            <a:r>
              <a:rPr lang="en-US" sz="1800" dirty="0">
                <a:latin typeface="Arial Narrow" pitchFamily="34" charset="0"/>
              </a:rPr>
              <a:t> (</a:t>
            </a:r>
            <a:r>
              <a:rPr lang="en-US" sz="1800" dirty="0" err="1">
                <a:latin typeface="Arial Narrow" pitchFamily="34" charset="0"/>
              </a:rPr>
              <a:t>TTR</a:t>
            </a:r>
            <a:r>
              <a:rPr lang="en-US" sz="1800" dirty="0">
                <a:latin typeface="Arial Narrow" pitchFamily="34" charset="0"/>
              </a:rPr>
              <a:t>) produced by the liver that dissociates into monomers and </a:t>
            </a:r>
            <a:r>
              <a:rPr lang="en-US" sz="1800" dirty="0" err="1">
                <a:latin typeface="Arial Narrow" pitchFamily="34" charset="0"/>
              </a:rPr>
              <a:t>misfolds</a:t>
            </a:r>
            <a:r>
              <a:rPr lang="en-US" sz="1800" dirty="0">
                <a:latin typeface="Arial Narrow" pitchFamily="34" charset="0"/>
              </a:rPr>
              <a:t>.</a:t>
            </a:r>
            <a:endParaRPr lang="ru-RU" sz="1800" dirty="0">
              <a:latin typeface="Arial Narrow" pitchFamily="34" charset="0"/>
            </a:endParaRPr>
          </a:p>
        </p:txBody>
      </p:sp>
      <p:pic>
        <p:nvPicPr>
          <p:cNvPr id="43010" name="Picture 2" descr="https://www.ccjm.org/content/ccjom/84/12_suppl_3/12/F1.large.jpg"/>
          <p:cNvPicPr>
            <a:picLocks noChangeAspect="1" noChangeArrowheads="1"/>
          </p:cNvPicPr>
          <p:nvPr/>
        </p:nvPicPr>
        <p:blipFill>
          <a:blip r:embed="rId2" cstate="print"/>
          <a:srcRect/>
          <a:stretch>
            <a:fillRect/>
          </a:stretch>
        </p:blipFill>
        <p:spPr bwMode="auto">
          <a:xfrm>
            <a:off x="2357422" y="681540"/>
            <a:ext cx="4714908" cy="2955795"/>
          </a:xfrm>
          <a:prstGeom prst="rect">
            <a:avLst/>
          </a:prstGeom>
          <a:noFill/>
        </p:spPr>
      </p:pic>
      <p:sp>
        <p:nvSpPr>
          <p:cNvPr id="7" name="Прямоугольник 6"/>
          <p:cNvSpPr/>
          <p:nvPr/>
        </p:nvSpPr>
        <p:spPr>
          <a:xfrm>
            <a:off x="214282" y="4751086"/>
            <a:ext cx="8929718" cy="430887"/>
          </a:xfrm>
          <a:prstGeom prst="rect">
            <a:avLst/>
          </a:prstGeom>
        </p:spPr>
        <p:txBody>
          <a:bodyPr wrap="square">
            <a:spAutoFit/>
          </a:bodyPr>
          <a:lstStyle/>
          <a:p>
            <a:pPr algn="r" fontAlgn="base"/>
            <a:r>
              <a:rPr lang="en-US" sz="1100" b="1" dirty="0">
                <a:solidFill>
                  <a:schemeClr val="accent1">
                    <a:lumMod val="75000"/>
                  </a:schemeClr>
                </a:solidFill>
                <a:latin typeface="Arial Narrow" pitchFamily="34" charset="0"/>
              </a:rPr>
              <a:t>Cardiac </a:t>
            </a:r>
            <a:r>
              <a:rPr lang="en-US" sz="1100" b="1" dirty="0" err="1">
                <a:solidFill>
                  <a:schemeClr val="accent1">
                    <a:lumMod val="75000"/>
                  </a:schemeClr>
                </a:solidFill>
                <a:latin typeface="Arial Narrow" pitchFamily="34" charset="0"/>
              </a:rPr>
              <a:t>amyloidosis</a:t>
            </a:r>
            <a:r>
              <a:rPr lang="en-US" sz="1100" b="1" dirty="0">
                <a:solidFill>
                  <a:schemeClr val="accent1">
                    <a:lumMod val="75000"/>
                  </a:schemeClr>
                </a:solidFill>
                <a:latin typeface="Arial Narrow" pitchFamily="34" charset="0"/>
              </a:rPr>
              <a:t>: An update on diagnosis and treatment. Joseph P. Donnelly, MD and </a:t>
            </a:r>
            <a:r>
              <a:rPr lang="en-US" sz="1100" b="1" dirty="0" err="1">
                <a:solidFill>
                  <a:schemeClr val="accent1">
                    <a:lumMod val="75000"/>
                  </a:schemeClr>
                </a:solidFill>
                <a:latin typeface="Arial Narrow" pitchFamily="34" charset="0"/>
              </a:rPr>
              <a:t>Mazen</a:t>
            </a:r>
            <a:r>
              <a:rPr lang="en-US" sz="1100" b="1" dirty="0">
                <a:solidFill>
                  <a:schemeClr val="accent1">
                    <a:lumMod val="75000"/>
                  </a:schemeClr>
                </a:solidFill>
                <a:latin typeface="Arial Narrow" pitchFamily="34" charset="0"/>
              </a:rPr>
              <a:t> Hanna, MD.</a:t>
            </a:r>
          </a:p>
          <a:p>
            <a:pPr algn="r" fontAlgn="base"/>
            <a:r>
              <a:rPr lang="en-US" sz="1100" b="1" dirty="0">
                <a:solidFill>
                  <a:schemeClr val="accent1">
                    <a:lumMod val="75000"/>
                  </a:schemeClr>
                </a:solidFill>
                <a:latin typeface="Arial Narrow" pitchFamily="34" charset="0"/>
              </a:rPr>
              <a:t>Cleveland Clinic Journal of Medicine December 2017, 84 (12 </a:t>
            </a:r>
            <a:r>
              <a:rPr lang="en-US" sz="1100" b="1" dirty="0" err="1">
                <a:solidFill>
                  <a:schemeClr val="accent1">
                    <a:lumMod val="75000"/>
                  </a:schemeClr>
                </a:solidFill>
                <a:latin typeface="Arial Narrow" pitchFamily="34" charset="0"/>
              </a:rPr>
              <a:t>suppl</a:t>
            </a:r>
            <a:r>
              <a:rPr lang="en-US" sz="1100" b="1" dirty="0">
                <a:solidFill>
                  <a:schemeClr val="accent1">
                    <a:lumMod val="75000"/>
                  </a:schemeClr>
                </a:solidFill>
                <a:latin typeface="Arial Narrow" pitchFamily="34" charset="0"/>
              </a:rPr>
              <a:t> 3) 12-26; </a:t>
            </a:r>
            <a:r>
              <a:rPr lang="en-US" sz="1100" b="1" dirty="0" err="1">
                <a:solidFill>
                  <a:schemeClr val="accent1">
                    <a:lumMod val="75000"/>
                  </a:schemeClr>
                </a:solidFill>
                <a:latin typeface="Arial Narrow" pitchFamily="34" charset="0"/>
              </a:rPr>
              <a:t>DOI</a:t>
            </a:r>
            <a:r>
              <a:rPr lang="en-US" sz="1100" b="1" dirty="0">
                <a:solidFill>
                  <a:schemeClr val="accent1">
                    <a:lumMod val="75000"/>
                  </a:schemeClr>
                </a:solidFill>
                <a:latin typeface="Arial Narrow" pitchFamily="34" charset="0"/>
              </a:rPr>
              <a:t>: https://doi.org/10.3949/ccjm.84.s3.02</a:t>
            </a:r>
          </a:p>
        </p:txBody>
      </p:sp>
      <p:sp>
        <p:nvSpPr>
          <p:cNvPr id="8" name="TextBox 7"/>
          <p:cNvSpPr txBox="1"/>
          <p:nvPr/>
        </p:nvSpPr>
        <p:spPr>
          <a:xfrm>
            <a:off x="214283" y="1660916"/>
            <a:ext cx="184731" cy="369332"/>
          </a:xfrm>
          <a:prstGeom prst="rect">
            <a:avLst/>
          </a:prstGeom>
          <a:noFill/>
        </p:spPr>
        <p:txBody>
          <a:bodyPr wrap="none" rtlCol="0">
            <a:spAutoFit/>
          </a:bodyPr>
          <a:lstStyle/>
          <a:p>
            <a:endParaRPr lang="ru-RU" dirty="0"/>
          </a:p>
        </p:txBody>
      </p:sp>
      <p:pic>
        <p:nvPicPr>
          <p:cNvPr id="11" name="Picture 2"/>
          <p:cNvPicPr>
            <a:picLocks noChangeAspect="1" noChangeArrowheads="1"/>
          </p:cNvPicPr>
          <p:nvPr/>
        </p:nvPicPr>
        <p:blipFill>
          <a:blip r:embed="rId3" cstate="print"/>
          <a:srcRect t="15788" b="26316"/>
          <a:stretch>
            <a:fillRect/>
          </a:stretch>
        </p:blipFill>
        <p:spPr bwMode="auto">
          <a:xfrm>
            <a:off x="0" y="0"/>
            <a:ext cx="1357290" cy="535785"/>
          </a:xfrm>
          <a:prstGeom prst="rect">
            <a:avLst/>
          </a:prstGeom>
          <a:noFill/>
          <a:ln w="9525">
            <a:noFill/>
            <a:miter lim="800000"/>
            <a:headEnd/>
            <a:tailEnd/>
          </a:ln>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p:cNvSpPr txBox="1"/>
          <p:nvPr/>
        </p:nvSpPr>
        <p:spPr>
          <a:xfrm>
            <a:off x="3203848" y="4965367"/>
            <a:ext cx="5940152" cy="178133"/>
          </a:xfrm>
          <a:prstGeom prst="rect">
            <a:avLst/>
          </a:prstGeom>
          <a:noFill/>
          <a:ln>
            <a:noFill/>
          </a:ln>
        </p:spPr>
        <p:txBody>
          <a:bodyPr lIns="90000" tIns="45000" rIns="90000" bIns="45000"/>
          <a:lstStyle/>
          <a:p>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5" name="Picture 2" descr="https://www.acc.org/-/media/Non-Clinical/Images/Latest-in-Cardiology/Articles/2016/07/CardOnc_EA_Witteles_Fig1.jpg?la=en&amp;hash=EDB86660CD2F5BF1E1B340142789F1B0AA83EA58"/>
          <p:cNvPicPr>
            <a:picLocks noChangeAspect="1" noChangeArrowheads="1"/>
          </p:cNvPicPr>
          <p:nvPr/>
        </p:nvPicPr>
        <p:blipFill>
          <a:blip r:embed="rId3" cstate="print"/>
          <a:srcRect/>
          <a:stretch>
            <a:fillRect/>
          </a:stretch>
        </p:blipFill>
        <p:spPr bwMode="auto">
          <a:xfrm>
            <a:off x="6357950" y="2949792"/>
            <a:ext cx="2588278" cy="1750219"/>
          </a:xfrm>
          <a:prstGeom prst="rect">
            <a:avLst/>
          </a:prstGeom>
          <a:noFill/>
        </p:spPr>
      </p:pic>
      <p:sp>
        <p:nvSpPr>
          <p:cNvPr id="6" name="TextBox 5"/>
          <p:cNvSpPr txBox="1"/>
          <p:nvPr/>
        </p:nvSpPr>
        <p:spPr>
          <a:xfrm>
            <a:off x="857224" y="3571882"/>
            <a:ext cx="5198859" cy="923330"/>
          </a:xfrm>
          <a:prstGeom prst="rect">
            <a:avLst/>
          </a:prstGeom>
          <a:noFill/>
        </p:spPr>
        <p:txBody>
          <a:bodyPr wrap="none" rtlCol="0">
            <a:spAutoFit/>
          </a:bodyPr>
          <a:lstStyle/>
          <a:p>
            <a:pPr algn="ctr"/>
            <a:r>
              <a:rPr lang="en-US" sz="1400" b="1" i="1" dirty="0" err="1">
                <a:solidFill>
                  <a:schemeClr val="accent1">
                    <a:lumMod val="75000"/>
                  </a:schemeClr>
                </a:solidFill>
              </a:rPr>
              <a:t>Endomyocardial</a:t>
            </a:r>
            <a:r>
              <a:rPr lang="en-US" sz="1400" b="1" i="1" dirty="0">
                <a:solidFill>
                  <a:schemeClr val="accent1">
                    <a:lumMod val="75000"/>
                  </a:schemeClr>
                </a:solidFill>
              </a:rPr>
              <a:t> biopsy </a:t>
            </a:r>
            <a:r>
              <a:rPr lang="en-US" sz="1400" dirty="0"/>
              <a:t>(</a:t>
            </a:r>
            <a:r>
              <a:rPr lang="en-US" sz="1400" dirty="0" err="1"/>
              <a:t>hematoxylin</a:t>
            </a:r>
            <a:r>
              <a:rPr lang="en-US" sz="1400" dirty="0"/>
              <a:t> and eosin stain) </a:t>
            </a:r>
          </a:p>
          <a:p>
            <a:pPr algn="ctr"/>
            <a:r>
              <a:rPr lang="en-US" sz="1400" dirty="0"/>
              <a:t>revealing the classic  pale-pink appearance of </a:t>
            </a:r>
            <a:r>
              <a:rPr lang="en-US" sz="1400" dirty="0" err="1"/>
              <a:t>amyloid</a:t>
            </a:r>
            <a:r>
              <a:rPr lang="en-US" sz="1400" dirty="0"/>
              <a:t> deposits</a:t>
            </a:r>
          </a:p>
          <a:p>
            <a:pPr algn="ctr"/>
            <a:r>
              <a:rPr lang="en-US" sz="1400" dirty="0"/>
              <a:t>surrounding each cardiomyocyte </a:t>
            </a:r>
            <a:endParaRPr lang="ru-RU" sz="1400" dirty="0"/>
          </a:p>
          <a:p>
            <a:pPr algn="ctr"/>
            <a:r>
              <a:rPr lang="en-US" sz="1200" b="1" dirty="0">
                <a:solidFill>
                  <a:schemeClr val="accent1">
                    <a:lumMod val="75000"/>
                  </a:schemeClr>
                </a:solidFill>
              </a:rPr>
              <a:t>(source: Stanford </a:t>
            </a:r>
            <a:r>
              <a:rPr lang="en-US" sz="1200" b="1" dirty="0" err="1">
                <a:solidFill>
                  <a:schemeClr val="accent1">
                    <a:lumMod val="75000"/>
                  </a:schemeClr>
                </a:solidFill>
              </a:rPr>
              <a:t>Amyloid</a:t>
            </a:r>
            <a:r>
              <a:rPr lang="en-US" sz="1200" b="1" dirty="0">
                <a:solidFill>
                  <a:schemeClr val="accent1">
                    <a:lumMod val="75000"/>
                  </a:schemeClr>
                </a:solidFill>
              </a:rPr>
              <a:t> Center).</a:t>
            </a:r>
            <a:endParaRPr lang="ru-RU" sz="1200" b="1" dirty="0">
              <a:solidFill>
                <a:schemeClr val="accent1">
                  <a:lumMod val="75000"/>
                </a:schemeClr>
              </a:solidFill>
            </a:endParaRPr>
          </a:p>
        </p:txBody>
      </p:sp>
      <p:grpSp>
        <p:nvGrpSpPr>
          <p:cNvPr id="8" name="Группа 7"/>
          <p:cNvGrpSpPr/>
          <p:nvPr/>
        </p:nvGrpSpPr>
        <p:grpSpPr>
          <a:xfrm>
            <a:off x="714348" y="285734"/>
            <a:ext cx="6357982" cy="2710769"/>
            <a:chOff x="142844" y="214290"/>
            <a:chExt cx="7309476" cy="3614358"/>
          </a:xfrm>
        </p:grpSpPr>
        <p:pic>
          <p:nvPicPr>
            <p:cNvPr id="47" name="Main graphic"/>
            <p:cNvPicPr/>
            <p:nvPr/>
          </p:nvPicPr>
          <p:blipFill>
            <a:blip r:embed="rId4" cstate="print"/>
            <a:stretch/>
          </p:blipFill>
          <p:spPr>
            <a:xfrm>
              <a:off x="142844" y="214290"/>
              <a:ext cx="7309476" cy="3614358"/>
            </a:xfrm>
            <a:prstGeom prst="rect">
              <a:avLst/>
            </a:prstGeom>
            <a:ln>
              <a:noFill/>
            </a:ln>
          </p:spPr>
        </p:pic>
        <p:sp>
          <p:nvSpPr>
            <p:cNvPr id="7" name="Овал 6"/>
            <p:cNvSpPr/>
            <p:nvPr/>
          </p:nvSpPr>
          <p:spPr>
            <a:xfrm>
              <a:off x="5072066" y="1142984"/>
              <a:ext cx="1843094" cy="3571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9" name="Picture 2"/>
          <p:cNvPicPr>
            <a:picLocks noChangeAspect="1" noChangeArrowheads="1"/>
          </p:cNvPicPr>
          <p:nvPr/>
        </p:nvPicPr>
        <p:blipFill>
          <a:blip r:embed="rId5" cstate="print"/>
          <a:srcRect t="15788" b="26316"/>
          <a:stretch>
            <a:fillRect/>
          </a:stretch>
        </p:blipFill>
        <p:spPr bwMode="auto">
          <a:xfrm>
            <a:off x="142844" y="0"/>
            <a:ext cx="1285884" cy="535785"/>
          </a:xfrm>
          <a:prstGeom prst="rect">
            <a:avLst/>
          </a:prstGeom>
          <a:noFill/>
          <a:ln w="9525">
            <a:noFill/>
            <a:miter lim="800000"/>
            <a:headEnd/>
            <a:tailEnd/>
          </a:ln>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9652" y="1"/>
            <a:ext cx="714348" cy="589345"/>
          </a:xfrm>
          <a:prstGeom prst="rect">
            <a:avLst/>
          </a:prstGeom>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85720" y="71420"/>
            <a:ext cx="8493120" cy="453949"/>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800" b="1" dirty="0">
                <a:solidFill>
                  <a:schemeClr val="accent1">
                    <a:lumMod val="75000"/>
                  </a:schemeClr>
                </a:solidFill>
                <a:latin typeface="Arial" charset="0"/>
                <a:ea typeface="msgothic" charset="0"/>
                <a:cs typeface="msgothic" charset="0"/>
              </a:rPr>
              <a:t>Cardiac </a:t>
            </a:r>
            <a:r>
              <a:rPr lang="en-GB" sz="2800" b="1" dirty="0" err="1">
                <a:solidFill>
                  <a:schemeClr val="accent1">
                    <a:lumMod val="75000"/>
                  </a:schemeClr>
                </a:solidFill>
                <a:latin typeface="Arial" charset="0"/>
                <a:ea typeface="msgothic" charset="0"/>
                <a:cs typeface="msgothic" charset="0"/>
              </a:rPr>
              <a:t>amyloidosis</a:t>
            </a:r>
            <a:r>
              <a:rPr lang="en-GB" sz="2800" b="1" dirty="0">
                <a:solidFill>
                  <a:schemeClr val="accent1">
                    <a:lumMod val="75000"/>
                  </a:schemeClr>
                </a:solidFill>
                <a:latin typeface="Arial" charset="0"/>
                <a:ea typeface="msgothic" charset="0"/>
                <a:cs typeface="msgothic" charset="0"/>
              </a:rPr>
              <a:t> pathology </a:t>
            </a:r>
          </a:p>
        </p:txBody>
      </p:sp>
      <p:pic>
        <p:nvPicPr>
          <p:cNvPr id="3075" name="Picture 3"/>
          <p:cNvPicPr>
            <a:picLocks noChangeAspect="1" noChangeArrowheads="1"/>
          </p:cNvPicPr>
          <p:nvPr/>
        </p:nvPicPr>
        <p:blipFill>
          <a:blip r:embed="rId3" cstate="print"/>
          <a:srcRect/>
          <a:stretch>
            <a:fillRect/>
          </a:stretch>
        </p:blipFill>
        <p:spPr bwMode="auto">
          <a:xfrm>
            <a:off x="4786314" y="1000114"/>
            <a:ext cx="4138464" cy="3375446"/>
          </a:xfrm>
          <a:prstGeom prst="rect">
            <a:avLst/>
          </a:prstGeom>
          <a:noFill/>
          <a:ln w="9525">
            <a:noFill/>
            <a:round/>
            <a:headEnd/>
            <a:tailEnd/>
          </a:ln>
          <a:effectLst/>
        </p:spPr>
      </p:pic>
      <p:sp>
        <p:nvSpPr>
          <p:cNvPr id="3076" name="Text Box 4"/>
          <p:cNvSpPr txBox="1">
            <a:spLocks noChangeArrowheads="1"/>
          </p:cNvSpPr>
          <p:nvPr/>
        </p:nvSpPr>
        <p:spPr bwMode="auto">
          <a:xfrm>
            <a:off x="4786314" y="4822047"/>
            <a:ext cx="4203992" cy="173898"/>
          </a:xfrm>
          <a:prstGeom prst="rect">
            <a:avLst/>
          </a:prstGeom>
          <a:noFill/>
          <a:ln w="9525">
            <a:noFill/>
            <a:round/>
            <a:headEnd/>
            <a:tailEnd/>
          </a:ln>
          <a:effectLst/>
        </p:spPr>
        <p:txBody>
          <a:bodyPr lIns="0" tIns="0" rIns="0" bIns="0"/>
          <a:lstStyle/>
          <a:p>
            <a:pPr algn="r">
              <a:tabLst>
                <a:tab pos="656650" algn="l"/>
                <a:tab pos="1313299" algn="l"/>
                <a:tab pos="1969949" algn="l"/>
                <a:tab pos="2626599" algn="l"/>
                <a:tab pos="3283248" algn="l"/>
              </a:tabLst>
            </a:pPr>
            <a:r>
              <a:rPr lang="en-GB" sz="1100" b="1" dirty="0">
                <a:solidFill>
                  <a:schemeClr val="accent1">
                    <a:lumMod val="75000"/>
                  </a:schemeClr>
                </a:solidFill>
                <a:latin typeface="Arial Narrow" pitchFamily="34" charset="0"/>
                <a:ea typeface="msgothic" charset="0"/>
                <a:cs typeface="msgothic" charset="0"/>
              </a:rPr>
              <a:t>Joseph P. Donnelly, and </a:t>
            </a:r>
            <a:r>
              <a:rPr lang="en-GB" sz="1100" b="1" dirty="0" err="1">
                <a:solidFill>
                  <a:schemeClr val="accent1">
                    <a:lumMod val="75000"/>
                  </a:schemeClr>
                </a:solidFill>
                <a:latin typeface="Arial Narrow" pitchFamily="34" charset="0"/>
                <a:ea typeface="msgothic" charset="0"/>
                <a:cs typeface="msgothic" charset="0"/>
              </a:rPr>
              <a:t>Mazen</a:t>
            </a:r>
            <a:r>
              <a:rPr lang="en-GB" sz="1100" b="1" dirty="0">
                <a:solidFill>
                  <a:schemeClr val="accent1">
                    <a:lumMod val="75000"/>
                  </a:schemeClr>
                </a:solidFill>
                <a:latin typeface="Arial Narrow" pitchFamily="34" charset="0"/>
                <a:ea typeface="msgothic" charset="0"/>
                <a:cs typeface="msgothic" charset="0"/>
              </a:rPr>
              <a:t> Hanna </a:t>
            </a:r>
            <a:r>
              <a:rPr lang="en-GB" sz="1100" b="1" dirty="0" err="1">
                <a:solidFill>
                  <a:schemeClr val="accent1">
                    <a:lumMod val="75000"/>
                  </a:schemeClr>
                </a:solidFill>
                <a:latin typeface="Arial Narrow" pitchFamily="34" charset="0"/>
                <a:ea typeface="msgothic" charset="0"/>
                <a:cs typeface="msgothic" charset="0"/>
              </a:rPr>
              <a:t>CCJM</a:t>
            </a:r>
            <a:r>
              <a:rPr lang="en-GB" sz="1100" b="1" dirty="0">
                <a:solidFill>
                  <a:schemeClr val="accent1">
                    <a:lumMod val="75000"/>
                  </a:schemeClr>
                </a:solidFill>
                <a:latin typeface="Arial Narrow" pitchFamily="34" charset="0"/>
                <a:ea typeface="msgothic" charset="0"/>
                <a:cs typeface="msgothic" charset="0"/>
              </a:rPr>
              <a:t> 2017;84:12-26</a:t>
            </a:r>
          </a:p>
        </p:txBody>
      </p:sp>
      <p:sp>
        <p:nvSpPr>
          <p:cNvPr id="3077" name="Text Box 5"/>
          <p:cNvSpPr txBox="1">
            <a:spLocks noChangeArrowheads="1"/>
          </p:cNvSpPr>
          <p:nvPr/>
        </p:nvSpPr>
        <p:spPr bwMode="auto">
          <a:xfrm>
            <a:off x="4823520" y="4554155"/>
            <a:ext cx="4320480" cy="216024"/>
          </a:xfrm>
          <a:prstGeom prst="rect">
            <a:avLst/>
          </a:prstGeom>
          <a:noFill/>
          <a:ln w="9525">
            <a:noFill/>
            <a:round/>
            <a:headEnd/>
            <a:tailEnd/>
          </a:ln>
          <a:effectLst/>
        </p:spPr>
        <p:txBody>
          <a:bodyPr lIns="0" tIns="0" rIns="0" bIns="0"/>
          <a:lstStyle/>
          <a:p>
            <a:pPr marL="77761" indent="-77761" algn="r">
              <a:tabLst>
                <a:tab pos="656650" algn="l"/>
                <a:tab pos="1313299" algn="l"/>
                <a:tab pos="1969949" algn="l"/>
                <a:tab pos="2626599" algn="l"/>
                <a:tab pos="3283248" algn="l"/>
                <a:tab pos="3939898" algn="l"/>
                <a:tab pos="4596548" algn="l"/>
              </a:tabLst>
            </a:pPr>
            <a:r>
              <a:rPr lang="en-GB" sz="900" dirty="0">
                <a:solidFill>
                  <a:schemeClr val="accent1">
                    <a:lumMod val="75000"/>
                  </a:schemeClr>
                </a:solidFill>
                <a:latin typeface="Arial" charset="0"/>
                <a:ea typeface="msgothic" charset="0"/>
                <a:cs typeface="msgothic" charset="0"/>
              </a:rPr>
              <a:t>Copyright © 2017 The Cleveland Clinic Foundation. All Rights Reserved.</a:t>
            </a:r>
          </a:p>
        </p:txBody>
      </p:sp>
      <p:sp>
        <p:nvSpPr>
          <p:cNvPr id="7" name="Прямоугольник 6"/>
          <p:cNvSpPr/>
          <p:nvPr/>
        </p:nvSpPr>
        <p:spPr>
          <a:xfrm>
            <a:off x="142844" y="785800"/>
            <a:ext cx="4143404" cy="4154984"/>
          </a:xfrm>
          <a:prstGeom prst="rect">
            <a:avLst/>
          </a:prstGeom>
        </p:spPr>
        <p:txBody>
          <a:bodyPr wrap="square">
            <a:spAutoFit/>
          </a:bodyPr>
          <a:lstStyle/>
          <a:p>
            <a:pPr>
              <a:lnSpc>
                <a:spcPct val="150000"/>
              </a:lnSpc>
            </a:pPr>
            <a:r>
              <a:rPr lang="en-GB" sz="1600" dirty="0">
                <a:latin typeface="Arial Narrow" pitchFamily="34" charset="0"/>
                <a:ea typeface="msgothic" charset="0"/>
                <a:cs typeface="msgothic" charset="0"/>
              </a:rPr>
              <a:t>A) The heart on autopsy</a:t>
            </a:r>
            <a:r>
              <a:rPr lang="ru-RU" sz="1600" dirty="0">
                <a:latin typeface="Arial Narrow" pitchFamily="34" charset="0"/>
                <a:ea typeface="msgothic" charset="0"/>
                <a:cs typeface="msgothic" charset="0"/>
              </a:rPr>
              <a:t>:</a:t>
            </a:r>
            <a:r>
              <a:rPr lang="en-GB" sz="1600" dirty="0">
                <a:latin typeface="Arial Narrow" pitchFamily="34" charset="0"/>
                <a:ea typeface="msgothic" charset="0"/>
                <a:cs typeface="msgothic" charset="0"/>
              </a:rPr>
              <a:t> </a:t>
            </a:r>
            <a:endParaRPr lang="ru-RU" sz="1600" dirty="0">
              <a:latin typeface="Arial Narrow" pitchFamily="34" charset="0"/>
              <a:ea typeface="msgothic" charset="0"/>
              <a:cs typeface="msgothic" charset="0"/>
            </a:endParaRPr>
          </a:p>
          <a:p>
            <a:pPr>
              <a:lnSpc>
                <a:spcPct val="150000"/>
              </a:lnSpc>
            </a:pPr>
            <a:r>
              <a:rPr lang="en-GB" sz="1600" b="1" i="1" dirty="0">
                <a:solidFill>
                  <a:schemeClr val="accent1">
                    <a:lumMod val="75000"/>
                  </a:schemeClr>
                </a:solidFill>
                <a:latin typeface="Arial Narrow" pitchFamily="34" charset="0"/>
                <a:ea typeface="msgothic" charset="0"/>
                <a:cs typeface="msgothic" charset="0"/>
              </a:rPr>
              <a:t>biventricular thickening</a:t>
            </a:r>
            <a:r>
              <a:rPr lang="en-GB" sz="1600" dirty="0">
                <a:latin typeface="Arial Narrow" pitchFamily="34" charset="0"/>
                <a:ea typeface="msgothic" charset="0"/>
                <a:cs typeface="msgothic" charset="0"/>
              </a:rPr>
              <a:t> </a:t>
            </a:r>
            <a:endParaRPr lang="ru-RU" sz="1600" dirty="0">
              <a:latin typeface="Arial Narrow" pitchFamily="34" charset="0"/>
              <a:ea typeface="msgothic" charset="0"/>
              <a:cs typeface="msgothic" charset="0"/>
            </a:endParaRPr>
          </a:p>
          <a:p>
            <a:pPr>
              <a:lnSpc>
                <a:spcPct val="150000"/>
              </a:lnSpc>
            </a:pPr>
            <a:r>
              <a:rPr lang="en-GB" sz="1600" b="1" i="1" dirty="0" err="1">
                <a:solidFill>
                  <a:schemeClr val="accent1">
                    <a:lumMod val="75000"/>
                  </a:schemeClr>
                </a:solidFill>
                <a:latin typeface="Arial Narrow" pitchFamily="34" charset="0"/>
                <a:ea typeface="msgothic" charset="0"/>
                <a:cs typeface="msgothic" charset="0"/>
              </a:rPr>
              <a:t>biatrial</a:t>
            </a:r>
            <a:r>
              <a:rPr lang="en-GB" sz="1600" b="1" i="1" dirty="0">
                <a:solidFill>
                  <a:schemeClr val="accent1">
                    <a:lumMod val="75000"/>
                  </a:schemeClr>
                </a:solidFill>
                <a:latin typeface="Arial Narrow" pitchFamily="34" charset="0"/>
                <a:ea typeface="msgothic" charset="0"/>
                <a:cs typeface="msgothic" charset="0"/>
              </a:rPr>
              <a:t> dilation</a:t>
            </a:r>
            <a:r>
              <a:rPr lang="en-GB" sz="1600" dirty="0">
                <a:latin typeface="Arial Narrow" pitchFamily="34" charset="0"/>
                <a:ea typeface="msgothic" charset="0"/>
                <a:cs typeface="msgothic" charset="0"/>
              </a:rPr>
              <a:t> </a:t>
            </a:r>
            <a:endParaRPr lang="ru-RU" sz="1600" dirty="0">
              <a:latin typeface="Arial Narrow" pitchFamily="34" charset="0"/>
              <a:ea typeface="msgothic" charset="0"/>
              <a:cs typeface="msgothic" charset="0"/>
            </a:endParaRPr>
          </a:p>
          <a:p>
            <a:pPr>
              <a:lnSpc>
                <a:spcPct val="150000"/>
              </a:lnSpc>
            </a:pPr>
            <a:r>
              <a:rPr lang="en-GB" sz="1600" b="1" i="1" dirty="0">
                <a:solidFill>
                  <a:schemeClr val="accent1">
                    <a:lumMod val="75000"/>
                  </a:schemeClr>
                </a:solidFill>
                <a:latin typeface="Arial Narrow" pitchFamily="34" charset="0"/>
                <a:ea typeface="msgothic" charset="0"/>
                <a:cs typeface="msgothic" charset="0"/>
              </a:rPr>
              <a:t>thickening of both </a:t>
            </a:r>
            <a:r>
              <a:rPr lang="en-GB" sz="1600" b="1" i="1" dirty="0" err="1">
                <a:solidFill>
                  <a:schemeClr val="accent1">
                    <a:lumMod val="75000"/>
                  </a:schemeClr>
                </a:solidFill>
                <a:latin typeface="Arial Narrow" pitchFamily="34" charset="0"/>
                <a:ea typeface="msgothic" charset="0"/>
                <a:cs typeface="msgothic" charset="0"/>
              </a:rPr>
              <a:t>atrioventricular</a:t>
            </a:r>
            <a:r>
              <a:rPr lang="en-GB" sz="1600" b="1" i="1" dirty="0">
                <a:solidFill>
                  <a:schemeClr val="accent1">
                    <a:lumMod val="75000"/>
                  </a:schemeClr>
                </a:solidFill>
                <a:latin typeface="Arial Narrow" pitchFamily="34" charset="0"/>
                <a:ea typeface="msgothic" charset="0"/>
                <a:cs typeface="msgothic" charset="0"/>
              </a:rPr>
              <a:t> valves. </a:t>
            </a:r>
          </a:p>
          <a:p>
            <a:pPr>
              <a:lnSpc>
                <a:spcPct val="150000"/>
              </a:lnSpc>
            </a:pPr>
            <a:r>
              <a:rPr lang="en-GB" sz="1600" dirty="0">
                <a:latin typeface="Arial Narrow" pitchFamily="34" charset="0"/>
                <a:ea typeface="msgothic" charset="0"/>
                <a:cs typeface="msgothic" charset="0"/>
              </a:rPr>
              <a:t>B) </a:t>
            </a:r>
            <a:r>
              <a:rPr lang="en-GB" sz="1600" dirty="0" err="1">
                <a:latin typeface="Arial Narrow" pitchFamily="34" charset="0"/>
                <a:ea typeface="msgothic" charset="0"/>
                <a:cs typeface="msgothic" charset="0"/>
              </a:rPr>
              <a:t>Hemotoxylin</a:t>
            </a:r>
            <a:r>
              <a:rPr lang="en-GB" sz="1600" dirty="0">
                <a:latin typeface="Arial Narrow" pitchFamily="34" charset="0"/>
                <a:ea typeface="msgothic" charset="0"/>
                <a:cs typeface="msgothic" charset="0"/>
              </a:rPr>
              <a:t> and eosin staining shows </a:t>
            </a:r>
            <a:r>
              <a:rPr lang="en-GB" sz="1600" b="1" i="1" dirty="0">
                <a:solidFill>
                  <a:schemeClr val="accent1">
                    <a:lumMod val="75000"/>
                  </a:schemeClr>
                </a:solidFill>
                <a:latin typeface="Arial Narrow" pitchFamily="34" charset="0"/>
                <a:ea typeface="msgothic" charset="0"/>
                <a:cs typeface="msgothic" charset="0"/>
              </a:rPr>
              <a:t>diffuse </a:t>
            </a:r>
            <a:r>
              <a:rPr lang="en-GB" sz="1600" b="1" i="1" dirty="0" err="1">
                <a:solidFill>
                  <a:schemeClr val="accent1">
                    <a:lumMod val="75000"/>
                  </a:schemeClr>
                </a:solidFill>
                <a:latin typeface="Arial Narrow" pitchFamily="34" charset="0"/>
                <a:ea typeface="msgothic" charset="0"/>
                <a:cs typeface="msgothic" charset="0"/>
              </a:rPr>
              <a:t>amyloid</a:t>
            </a:r>
            <a:r>
              <a:rPr lang="en-GB" sz="1600" b="1" i="1" dirty="0">
                <a:solidFill>
                  <a:schemeClr val="accent1">
                    <a:lumMod val="75000"/>
                  </a:schemeClr>
                </a:solidFill>
                <a:latin typeface="Arial Narrow" pitchFamily="34" charset="0"/>
                <a:ea typeface="msgothic" charset="0"/>
                <a:cs typeface="msgothic" charset="0"/>
              </a:rPr>
              <a:t> deposition</a:t>
            </a:r>
            <a:r>
              <a:rPr lang="en-GB" sz="1600" dirty="0">
                <a:latin typeface="Arial Narrow" pitchFamily="34" charset="0"/>
                <a:ea typeface="msgothic" charset="0"/>
                <a:cs typeface="msgothic" charset="0"/>
              </a:rPr>
              <a:t>. </a:t>
            </a:r>
          </a:p>
          <a:p>
            <a:pPr>
              <a:lnSpc>
                <a:spcPct val="150000"/>
              </a:lnSpc>
            </a:pPr>
            <a:r>
              <a:rPr lang="en-GB" sz="1600" dirty="0">
                <a:latin typeface="Arial Narrow" pitchFamily="34" charset="0"/>
                <a:ea typeface="msgothic" charset="0"/>
                <a:cs typeface="msgothic" charset="0"/>
              </a:rPr>
              <a:t>C) </a:t>
            </a:r>
            <a:r>
              <a:rPr lang="en-GB" sz="1600" b="1" i="1" dirty="0">
                <a:solidFill>
                  <a:schemeClr val="accent1">
                    <a:lumMod val="75000"/>
                  </a:schemeClr>
                </a:solidFill>
                <a:latin typeface="Arial Narrow" pitchFamily="34" charset="0"/>
                <a:ea typeface="msgothic" charset="0"/>
                <a:cs typeface="msgothic" charset="0"/>
              </a:rPr>
              <a:t>The characteristic “apple-green” birefringence of Congo red stain under polarized light</a:t>
            </a:r>
            <a:r>
              <a:rPr lang="en-GB" sz="1600" dirty="0">
                <a:latin typeface="Arial Narrow" pitchFamily="34" charset="0"/>
                <a:ea typeface="msgothic" charset="0"/>
                <a:cs typeface="msgothic" charset="0"/>
              </a:rPr>
              <a:t>. </a:t>
            </a:r>
          </a:p>
          <a:p>
            <a:pPr>
              <a:lnSpc>
                <a:spcPct val="150000"/>
              </a:lnSpc>
            </a:pPr>
            <a:r>
              <a:rPr lang="en-GB" sz="1600" dirty="0">
                <a:latin typeface="Arial Narrow" pitchFamily="34" charset="0"/>
                <a:ea typeface="msgothic" charset="0"/>
                <a:cs typeface="msgothic" charset="0"/>
              </a:rPr>
              <a:t>D) </a:t>
            </a:r>
            <a:r>
              <a:rPr lang="en-US" sz="1600" dirty="0">
                <a:latin typeface="Arial Narrow" pitchFamily="34" charset="0"/>
                <a:ea typeface="msgothic" charset="0"/>
                <a:cs typeface="msgothic" charset="0"/>
              </a:rPr>
              <a:t>I</a:t>
            </a:r>
            <a:r>
              <a:rPr lang="en-GB" sz="1600" dirty="0" err="1">
                <a:latin typeface="Arial Narrow" pitchFamily="34" charset="0"/>
                <a:ea typeface="msgothic" charset="0"/>
                <a:cs typeface="msgothic" charset="0"/>
              </a:rPr>
              <a:t>mmunohistochemistry</a:t>
            </a:r>
            <a:r>
              <a:rPr lang="en-GB" sz="1600" dirty="0">
                <a:latin typeface="Arial Narrow" pitchFamily="34" charset="0"/>
                <a:ea typeface="msgothic" charset="0"/>
                <a:cs typeface="msgothic" charset="0"/>
              </a:rPr>
              <a:t> :</a:t>
            </a:r>
          </a:p>
          <a:p>
            <a:pPr>
              <a:lnSpc>
                <a:spcPct val="150000"/>
              </a:lnSpc>
            </a:pPr>
            <a:r>
              <a:rPr lang="en-GB" sz="1600" b="1" i="1" dirty="0">
                <a:solidFill>
                  <a:schemeClr val="accent1">
                    <a:lumMod val="75000"/>
                  </a:schemeClr>
                </a:solidFill>
                <a:latin typeface="Arial Narrow" pitchFamily="34" charset="0"/>
                <a:ea typeface="msgothic" charset="0"/>
                <a:cs typeface="msgothic" charset="0"/>
              </a:rPr>
              <a:t>positive for lambda light chain </a:t>
            </a:r>
          </a:p>
          <a:p>
            <a:pPr>
              <a:lnSpc>
                <a:spcPct val="150000"/>
              </a:lnSpc>
            </a:pPr>
            <a:r>
              <a:rPr lang="en-GB" sz="1600" b="1" dirty="0">
                <a:latin typeface="Arial Narrow" pitchFamily="34" charset="0"/>
                <a:ea typeface="msgothic" charset="0"/>
                <a:cs typeface="msgothic" charset="0"/>
              </a:rPr>
              <a:t>negative for kappa light chain and </a:t>
            </a:r>
            <a:r>
              <a:rPr lang="en-GB" sz="1600" b="1" dirty="0" err="1">
                <a:latin typeface="Arial Narrow" pitchFamily="34" charset="0"/>
                <a:ea typeface="msgothic" charset="0"/>
                <a:cs typeface="msgothic" charset="0"/>
              </a:rPr>
              <a:t>transthyretin</a:t>
            </a:r>
            <a:r>
              <a:rPr lang="en-GB" sz="1600" dirty="0">
                <a:latin typeface="Arial Narrow" pitchFamily="34" charset="0"/>
                <a:ea typeface="msgothic" charset="0"/>
                <a:cs typeface="msgothic" charset="0"/>
              </a:rPr>
              <a:t>.</a:t>
            </a:r>
            <a:endParaRPr lang="ru-RU" sz="1600" dirty="0">
              <a:latin typeface="Arial Narrow" pitchFamily="34" charset="0"/>
            </a:endParaRPr>
          </a:p>
        </p:txBody>
      </p:sp>
      <p:pic>
        <p:nvPicPr>
          <p:cNvPr id="8" name="Picture 2"/>
          <p:cNvPicPr>
            <a:picLocks noChangeAspect="1" noChangeArrowheads="1"/>
          </p:cNvPicPr>
          <p:nvPr/>
        </p:nvPicPr>
        <p:blipFill>
          <a:blip r:embed="rId4" cstate="print"/>
          <a:srcRect t="15788" b="26316"/>
          <a:stretch>
            <a:fillRect/>
          </a:stretch>
        </p:blipFill>
        <p:spPr bwMode="auto">
          <a:xfrm>
            <a:off x="0" y="0"/>
            <a:ext cx="1285852" cy="535785"/>
          </a:xfrm>
          <a:prstGeom prst="rect">
            <a:avLst/>
          </a:prstGeom>
          <a:noFill/>
          <a:ln w="9525">
            <a:noFill/>
            <a:miter lim="800000"/>
            <a:headEnd/>
            <a:tailEnd/>
          </a:ln>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9652" y="1"/>
            <a:ext cx="714348" cy="58934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87474"/>
            <a:ext cx="6858048" cy="394715"/>
          </a:xfrm>
        </p:spPr>
        <p:txBody>
          <a:bodyPr>
            <a:noAutofit/>
          </a:bodyPr>
          <a:lstStyle/>
          <a:p>
            <a:pPr lvl="0"/>
            <a:br>
              <a:rPr lang="en-US" sz="2200" b="1" dirty="0">
                <a:solidFill>
                  <a:schemeClr val="accent1">
                    <a:lumMod val="75000"/>
                  </a:schemeClr>
                </a:solidFill>
                <a:latin typeface="Arial Narrow" pitchFamily="34" charset="0"/>
                <a:cs typeface="Arial" pitchFamily="34" charset="0"/>
              </a:rPr>
            </a:br>
            <a:r>
              <a:rPr lang="ru-RU" sz="2200" b="1" dirty="0" err="1">
                <a:solidFill>
                  <a:schemeClr val="accent1">
                    <a:lumMod val="75000"/>
                  </a:schemeClr>
                </a:solidFill>
                <a:latin typeface="Arial Narrow" pitchFamily="34" charset="0"/>
                <a:cs typeface="Arial" pitchFamily="34" charset="0"/>
              </a:rPr>
              <a:t>Cardiac</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uptake</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grading</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in</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bisphosphonate</a:t>
            </a:r>
            <a:r>
              <a:rPr lang="ru-RU" sz="2200" b="1" dirty="0">
                <a:solidFill>
                  <a:schemeClr val="accent1">
                    <a:lumMod val="75000"/>
                  </a:schemeClr>
                </a:solidFill>
                <a:latin typeface="Arial Narrow" pitchFamily="34" charset="0"/>
                <a:cs typeface="Arial" pitchFamily="34" charset="0"/>
              </a:rPr>
              <a:t> </a:t>
            </a:r>
            <a:r>
              <a:rPr lang="ru-RU" sz="2200" b="1" dirty="0" err="1">
                <a:solidFill>
                  <a:schemeClr val="accent1">
                    <a:lumMod val="75000"/>
                  </a:schemeClr>
                </a:solidFill>
                <a:latin typeface="Arial Narrow" pitchFamily="34" charset="0"/>
                <a:cs typeface="Arial" pitchFamily="34" charset="0"/>
              </a:rPr>
              <a:t>scintigraphy</a:t>
            </a:r>
            <a:r>
              <a:rPr lang="ru-RU" sz="2200" b="1" dirty="0">
                <a:solidFill>
                  <a:schemeClr val="accent1">
                    <a:lumMod val="75000"/>
                  </a:schemeClr>
                </a:solidFill>
                <a:latin typeface="Arial Narrow" pitchFamily="34" charset="0"/>
                <a:cs typeface="Arial" pitchFamily="34" charset="0"/>
              </a:rPr>
              <a:t> </a:t>
            </a:r>
            <a:br>
              <a:rPr lang="en-US" sz="2200" b="1" dirty="0">
                <a:solidFill>
                  <a:schemeClr val="accent1">
                    <a:lumMod val="75000"/>
                  </a:schemeClr>
                </a:solidFill>
                <a:latin typeface="Arial Narrow" pitchFamily="34" charset="0"/>
                <a:cs typeface="Arial" pitchFamily="34" charset="0"/>
              </a:rPr>
            </a:br>
            <a:endParaRPr lang="ru-RU" sz="2200" b="1" dirty="0">
              <a:solidFill>
                <a:schemeClr val="accent1">
                  <a:lumMod val="75000"/>
                </a:schemeClr>
              </a:solidFill>
              <a:latin typeface="Arial Narrow" pitchFamily="34" charset="0"/>
            </a:endParaRPr>
          </a:p>
        </p:txBody>
      </p:sp>
      <p:grpSp>
        <p:nvGrpSpPr>
          <p:cNvPr id="11" name="Группа 10"/>
          <p:cNvGrpSpPr/>
          <p:nvPr/>
        </p:nvGrpSpPr>
        <p:grpSpPr>
          <a:xfrm>
            <a:off x="500034" y="835617"/>
            <a:ext cx="7715304" cy="3813484"/>
            <a:chOff x="214281" y="928670"/>
            <a:chExt cx="8618375" cy="5485068"/>
          </a:xfrm>
        </p:grpSpPr>
        <p:pic>
          <p:nvPicPr>
            <p:cNvPr id="21506" name="Picture 2" descr="An external file that holds a picture, illustration, etc.&#10;Object name is ehab072f2.jpg">
              <a:hlinkClick r:id="rId2"/>
            </p:cNvPr>
            <p:cNvPicPr>
              <a:picLocks noChangeAspect="1" noChangeArrowheads="1"/>
            </p:cNvPicPr>
            <p:nvPr/>
          </p:nvPicPr>
          <p:blipFill>
            <a:blip r:embed="rId3" cstate="print"/>
            <a:srcRect/>
            <a:stretch>
              <a:fillRect/>
            </a:stretch>
          </p:blipFill>
          <p:spPr bwMode="auto">
            <a:xfrm>
              <a:off x="928662" y="928670"/>
              <a:ext cx="7128792" cy="4857784"/>
            </a:xfrm>
            <a:prstGeom prst="rect">
              <a:avLst/>
            </a:prstGeom>
            <a:noFill/>
          </p:spPr>
        </p:pic>
        <p:sp>
          <p:nvSpPr>
            <p:cNvPr id="6" name="Прямоугольник 5"/>
            <p:cNvSpPr/>
            <p:nvPr/>
          </p:nvSpPr>
          <p:spPr>
            <a:xfrm>
              <a:off x="6384384" y="4864337"/>
              <a:ext cx="2448272" cy="1549401"/>
            </a:xfrm>
            <a:prstGeom prst="rect">
              <a:avLst/>
            </a:prstGeom>
          </p:spPr>
          <p:txBody>
            <a:bodyPr wrap="square">
              <a:spAutoFit/>
            </a:bodyPr>
            <a:lstStyle/>
            <a:p>
              <a:r>
                <a:rPr lang="en-US" sz="1600" b="1" dirty="0">
                  <a:latin typeface="Arial Narrow" pitchFamily="34" charset="0"/>
                </a:rPr>
                <a:t>Grade 3</a:t>
              </a:r>
              <a:r>
                <a:rPr lang="en-US" sz="1600" dirty="0">
                  <a:latin typeface="Arial Narrow" pitchFamily="34" charset="0"/>
                </a:rPr>
                <a:t>: myocardial uptake</a:t>
              </a:r>
              <a:r>
                <a:rPr lang="ru-RU" sz="1600" dirty="0">
                  <a:latin typeface="Arial Narrow" pitchFamily="34" charset="0"/>
                </a:rPr>
                <a:t> </a:t>
              </a:r>
              <a:r>
                <a:rPr lang="en-US" sz="1600" dirty="0">
                  <a:latin typeface="Arial Narrow" pitchFamily="34" charset="0"/>
                </a:rPr>
                <a:t>greater than bone with reduced/absent bone uptake.</a:t>
              </a:r>
              <a:endParaRPr lang="ru-RU" sz="1600" dirty="0">
                <a:latin typeface="Arial Narrow" pitchFamily="34" charset="0"/>
              </a:endParaRPr>
            </a:p>
          </p:txBody>
        </p:sp>
        <p:sp>
          <p:nvSpPr>
            <p:cNvPr id="7" name="Прямоугольник 6"/>
            <p:cNvSpPr/>
            <p:nvPr/>
          </p:nvSpPr>
          <p:spPr>
            <a:xfrm>
              <a:off x="214281" y="4864336"/>
              <a:ext cx="2411760" cy="1107996"/>
            </a:xfrm>
            <a:prstGeom prst="rect">
              <a:avLst/>
            </a:prstGeom>
          </p:spPr>
          <p:txBody>
            <a:bodyPr wrap="square">
              <a:spAutoFit/>
            </a:bodyPr>
            <a:lstStyle/>
            <a:p>
              <a:r>
                <a:rPr lang="en-US" sz="1600" b="1" dirty="0">
                  <a:latin typeface="Arial Narrow" pitchFamily="34" charset="0"/>
                </a:rPr>
                <a:t>Grade 0</a:t>
              </a:r>
              <a:r>
                <a:rPr lang="en-US" sz="1600" dirty="0">
                  <a:latin typeface="Arial Narrow" pitchFamily="34" charset="0"/>
                </a:rPr>
                <a:t>: absence of tracer myocardial uptake and normal bone uptake</a:t>
              </a:r>
              <a:endParaRPr lang="ru-RU" sz="1600" dirty="0"/>
            </a:p>
          </p:txBody>
        </p:sp>
        <p:sp>
          <p:nvSpPr>
            <p:cNvPr id="8" name="Прямоугольник 7"/>
            <p:cNvSpPr/>
            <p:nvPr/>
          </p:nvSpPr>
          <p:spPr>
            <a:xfrm>
              <a:off x="2824709" y="4864336"/>
              <a:ext cx="1728192" cy="1436290"/>
            </a:xfrm>
            <a:prstGeom prst="rect">
              <a:avLst/>
            </a:prstGeom>
          </p:spPr>
          <p:txBody>
            <a:bodyPr wrap="square">
              <a:spAutoFit/>
            </a:bodyPr>
            <a:lstStyle/>
            <a:p>
              <a:r>
                <a:rPr lang="en-US" sz="1600" b="1" dirty="0">
                  <a:latin typeface="Arial Narrow" pitchFamily="34" charset="0"/>
                </a:rPr>
                <a:t>Grade 1</a:t>
              </a:r>
              <a:r>
                <a:rPr lang="en-US" sz="1600" dirty="0">
                  <a:latin typeface="Arial Narrow" pitchFamily="34" charset="0"/>
                </a:rPr>
                <a:t>: myocardial uptake  in a lower degree than at bone level</a:t>
              </a:r>
              <a:endParaRPr lang="ru-RU" sz="1600" dirty="0"/>
            </a:p>
          </p:txBody>
        </p:sp>
        <p:sp>
          <p:nvSpPr>
            <p:cNvPr id="9" name="Прямоугольник 8"/>
            <p:cNvSpPr/>
            <p:nvPr/>
          </p:nvSpPr>
          <p:spPr>
            <a:xfrm>
              <a:off x="4564995" y="4864336"/>
              <a:ext cx="1674216" cy="1231106"/>
            </a:xfrm>
            <a:prstGeom prst="rect">
              <a:avLst/>
            </a:prstGeom>
          </p:spPr>
          <p:txBody>
            <a:bodyPr wrap="none">
              <a:spAutoFit/>
            </a:bodyPr>
            <a:lstStyle/>
            <a:p>
              <a:r>
                <a:rPr lang="en-US" b="1" dirty="0">
                  <a:latin typeface="Arial Narrow" pitchFamily="34" charset="0"/>
                </a:rPr>
                <a:t>Grade 2: </a:t>
              </a:r>
            </a:p>
            <a:p>
              <a:r>
                <a:rPr lang="en-US" dirty="0">
                  <a:latin typeface="Arial Narrow" pitchFamily="34" charset="0"/>
                </a:rPr>
                <a:t>similar </a:t>
              </a:r>
              <a:r>
                <a:rPr lang="en-US" sz="1600" dirty="0">
                  <a:latin typeface="Arial Narrow" pitchFamily="34" charset="0"/>
                </a:rPr>
                <a:t>myocardial</a:t>
              </a:r>
              <a:r>
                <a:rPr lang="en-US" dirty="0">
                  <a:latin typeface="Arial Narrow" pitchFamily="34" charset="0"/>
                </a:rPr>
                <a:t> </a:t>
              </a:r>
            </a:p>
            <a:p>
              <a:r>
                <a:rPr lang="en-US" dirty="0">
                  <a:latin typeface="Arial Narrow" pitchFamily="34" charset="0"/>
                </a:rPr>
                <a:t>and bone uptake</a:t>
              </a:r>
              <a:endParaRPr lang="ru-RU" dirty="0"/>
            </a:p>
          </p:txBody>
        </p:sp>
      </p:grpSp>
      <p:sp>
        <p:nvSpPr>
          <p:cNvPr id="10" name="TextShape 2"/>
          <p:cNvSpPr txBox="1"/>
          <p:nvPr/>
        </p:nvSpPr>
        <p:spPr>
          <a:xfrm>
            <a:off x="3143240" y="4948014"/>
            <a:ext cx="6000760" cy="195486"/>
          </a:xfrm>
          <a:prstGeom prst="rect">
            <a:avLst/>
          </a:prstGeom>
          <a:noFill/>
          <a:ln>
            <a:noFill/>
          </a:ln>
        </p:spPr>
        <p:txBody>
          <a:bodyPr lIns="90000" tIns="45000" rIns="90000" bIns="45000"/>
          <a:lstStyle/>
          <a:p>
            <a:pPr algn="r"/>
            <a:r>
              <a:rPr lang="en-US" sz="800" b="1" strike="noStrike" spc="-1" dirty="0">
                <a:solidFill>
                  <a:srgbClr val="0054A6"/>
                </a:solidFill>
                <a:latin typeface="Arial"/>
              </a:rPr>
              <a:t>European J of Heart Fail, Volume: 23, Issue: 4, Pages: 512-526, First published: 07 April 2021, </a:t>
            </a:r>
            <a:r>
              <a:rPr lang="en-US" sz="800" b="1" strike="noStrike" spc="-1" dirty="0" err="1">
                <a:solidFill>
                  <a:srgbClr val="0054A6"/>
                </a:solidFill>
                <a:latin typeface="Arial"/>
              </a:rPr>
              <a:t>DOI</a:t>
            </a:r>
            <a:r>
              <a:rPr lang="en-US" sz="800" b="1" strike="noStrike" spc="-1" dirty="0">
                <a:solidFill>
                  <a:srgbClr val="0054A6"/>
                </a:solidFill>
                <a:latin typeface="Arial"/>
              </a:rPr>
              <a:t>: (10.1002/ejhf.2140) </a:t>
            </a:r>
            <a:endParaRPr lang="en-US" sz="800" b="0" strike="noStrike" spc="-1" dirty="0">
              <a:solidFill>
                <a:srgbClr val="000000"/>
              </a:solidFill>
              <a:latin typeface="Arial"/>
            </a:endParaRPr>
          </a:p>
        </p:txBody>
      </p:sp>
      <p:pic>
        <p:nvPicPr>
          <p:cNvPr id="12" name="Picture 2"/>
          <p:cNvPicPr>
            <a:picLocks noChangeAspect="1" noChangeArrowheads="1"/>
          </p:cNvPicPr>
          <p:nvPr/>
        </p:nvPicPr>
        <p:blipFill>
          <a:blip r:embed="rId4" cstate="print"/>
          <a:srcRect t="15788" b="26316"/>
          <a:stretch>
            <a:fillRect/>
          </a:stretch>
        </p:blipFill>
        <p:spPr bwMode="auto">
          <a:xfrm>
            <a:off x="0" y="0"/>
            <a:ext cx="1285852" cy="535785"/>
          </a:xfrm>
          <a:prstGeom prst="rect">
            <a:avLst/>
          </a:prstGeom>
          <a:noFill/>
          <a:ln w="9525">
            <a:noFill/>
            <a:miter lim="800000"/>
            <a:headEnd/>
            <a:tailEnd/>
          </a:ln>
          <a:effectLst/>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1090" y="1"/>
            <a:ext cx="642910" cy="589345"/>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3822</TotalTime>
  <Words>4563</Words>
  <Application>Microsoft Office PowerPoint</Application>
  <PresentationFormat>On-screen Show (16:9)</PresentationFormat>
  <Paragraphs>462</Paragraphs>
  <Slides>34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Narrow</vt:lpstr>
      <vt:lpstr>Calibri</vt:lpstr>
      <vt:lpstr>Wingdings</vt:lpstr>
      <vt:lpstr>Тема Office</vt:lpstr>
      <vt:lpstr>Updated recommendations for the diagnosis and treatment of cardiac amyloidosis</vt:lpstr>
      <vt:lpstr>PowerPoint Presentation</vt:lpstr>
      <vt:lpstr>Diagnosis and treatment of cardiac amyloidosis: a position statement of the ESC Working Group on Myocardial and Pericardial Diseases, 2021.</vt:lpstr>
      <vt:lpstr>Amyloidosis subtypes that affect the heart</vt:lpstr>
      <vt:lpstr>PowerPoint Presentation</vt:lpstr>
      <vt:lpstr>The 2 main types of cardiac amyloidosis </vt:lpstr>
      <vt:lpstr>PowerPoint Presentation</vt:lpstr>
      <vt:lpstr>PowerPoint Presentation</vt:lpstr>
      <vt:lpstr> Cardiac uptake grading in bisphosphonate scintigraphy  </vt:lpstr>
      <vt:lpstr> Cardiac uptake grading in bisphosphonate scintigraphy  </vt:lpstr>
      <vt:lpstr> Serum and urine tests to rule out light-chain amyloidosis </vt:lpstr>
      <vt:lpstr>Echocardiographic and cardiac magnetic resonance criteria for non-invasive and invasive (with extracardiac biopsy-proven amyloidosis) diagnosis of cardiac amyloidosis (I)</vt:lpstr>
      <vt:lpstr>Echocardiographic and cardiac magnetic resonance criteria for non-invasive and invasive (with extracardiac biopsy-proven amyloidosis) diagnosis of cardiac amyloidosis (II)</vt:lpstr>
      <vt:lpstr>Screening for cardiac amyloidosis.</vt:lpstr>
      <vt:lpstr>Cardiac and extracardiac amyloidosis red flags</vt:lpstr>
      <vt:lpstr>Cardiac and extracardiac amyloidosis red flags</vt:lpstr>
      <vt:lpstr>Cardiac and extracardiac amyloidosis red flags</vt:lpstr>
      <vt:lpstr>Cardiac and extracardiac amyloidosis red flags</vt:lpstr>
      <vt:lpstr>PowerPoint Presentation</vt:lpstr>
      <vt:lpstr>PowerPoint Presentation</vt:lpstr>
      <vt:lpstr>PowerPoint Presentation</vt:lpstr>
      <vt:lpstr>Available and future disease-modifying therapies in  transthyretin amyloidosis</vt:lpstr>
      <vt:lpstr>Available disease-modifying therapies  in transthyretin amyloidosis</vt:lpstr>
      <vt:lpstr>PowerPoint Presentation</vt:lpstr>
      <vt:lpstr> Available disease-modifying therapies in transthyretin amyloidosis. Transthyretin gene silencers. Patisiran &amp; Inotersen.</vt:lpstr>
      <vt:lpstr>Transthyretin tetramer  stabilizer. Diflunisal</vt:lpstr>
      <vt:lpstr> Transthyretin amyloid disruptors </vt:lpstr>
      <vt:lpstr>Summary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186</cp:revision>
  <dcterms:created xsi:type="dcterms:W3CDTF">2022-11-26T14:05:44Z</dcterms:created>
  <dcterms:modified xsi:type="dcterms:W3CDTF">2022-12-11T04:32:24Z</dcterms:modified>
</cp:coreProperties>
</file>